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8" r:id="rId2"/>
  </p:sldMasterIdLst>
  <p:sldIdLst>
    <p:sldId id="260" r:id="rId3"/>
    <p:sldId id="298" r:id="rId4"/>
    <p:sldId id="313" r:id="rId5"/>
    <p:sldId id="307" r:id="rId6"/>
    <p:sldId id="308" r:id="rId7"/>
    <p:sldId id="309" r:id="rId8"/>
    <p:sldId id="310" r:id="rId9"/>
    <p:sldId id="311" r:id="rId10"/>
    <p:sldId id="325" r:id="rId11"/>
    <p:sldId id="319" r:id="rId12"/>
    <p:sldId id="314" r:id="rId13"/>
    <p:sldId id="316" r:id="rId14"/>
    <p:sldId id="318" r:id="rId15"/>
    <p:sldId id="320" r:id="rId16"/>
    <p:sldId id="324" r:id="rId17"/>
    <p:sldId id="323" r:id="rId18"/>
    <p:sldId id="305" r:id="rId19"/>
  </p:sldIdLst>
  <p:sldSz cx="12192000" cy="6858000"/>
  <p:notesSz cx="6735763" cy="9866313"/>
  <p:embeddedFontLst>
    <p:embeddedFont>
      <p:font typeface="KoPubWorld돋움체 Bold" panose="00000800000000000000" pitchFamily="2" charset="-127"/>
      <p:bold r:id="rId20"/>
    </p:embeddedFont>
    <p:embeddedFont>
      <p:font typeface="KoPubWorld돋움체 Light" panose="00000300000000000000" pitchFamily="2" charset="-127"/>
      <p:regular r:id="rId21"/>
    </p:embeddedFont>
    <p:embeddedFont>
      <p:font typeface="KoPubWorld돋움체 Medium" panose="00000600000000000000" pitchFamily="2" charset="-127"/>
      <p:regular r:id="rId22"/>
    </p:embeddedFont>
    <p:embeddedFont>
      <p:font typeface="KoPub돋움체 Bold" panose="00000800000000000000" pitchFamily="2" charset="-127"/>
      <p:bold r:id="rId23"/>
    </p:embeddedFont>
    <p:embeddedFont>
      <p:font typeface="KoPub돋움체 Medium" panose="00000600000000000000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82" y="720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BA9CB7-6528-4D52-8A46-0CA84A8C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8067" y="6219072"/>
            <a:ext cx="2743200" cy="365125"/>
          </a:xfrm>
          <a:prstGeom prst="rect">
            <a:avLst/>
          </a:prstGeom>
        </p:spPr>
        <p:txBody>
          <a:bodyPr/>
          <a:lstStyle/>
          <a:p>
            <a:fld id="{1A61B84A-3275-4BE8-A72C-B78440B4FAF1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C709C-8382-4BC0-82B0-97C47F320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485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BA9CB7-6528-4D52-8A46-0CA84A8C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8067" y="6219072"/>
            <a:ext cx="2743200" cy="365125"/>
          </a:xfrm>
          <a:prstGeom prst="rect">
            <a:avLst/>
          </a:prstGeom>
        </p:spPr>
        <p:txBody>
          <a:bodyPr/>
          <a:lstStyle/>
          <a:p>
            <a:fld id="{1A61B84A-3275-4BE8-A72C-B78440B4FAF1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C709C-8382-4BC0-82B0-97C47F320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24086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24086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D9FD65-64DC-4318-9F90-C3D872B28A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8067" y="6219072"/>
            <a:ext cx="2743200" cy="365125"/>
          </a:xfrm>
          <a:prstGeom prst="rect">
            <a:avLst/>
          </a:prstGeom>
        </p:spPr>
        <p:txBody>
          <a:bodyPr/>
          <a:lstStyle/>
          <a:p>
            <a:fld id="{1A61B84A-3275-4BE8-A72C-B78440B4FAF1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A9D0D8-C99B-476E-B327-A2AFAEE9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416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06046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745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70812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3"/>
            <a:ext cx="11652010" cy="5240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2399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927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litmus.jbnu.ac.kr/" TargetMode="External"/><Relationship Id="rId3" Type="http://schemas.openxmlformats.org/officeDocument/2006/relationships/hyperlink" Target="https://jcloud-devops.github.io/" TargetMode="External"/><Relationship Id="rId7" Type="http://schemas.openxmlformats.org/officeDocument/2006/relationships/hyperlink" Target="https://github.com/JBNU-JEduTools/Watcher" TargetMode="External"/><Relationship Id="rId2" Type="http://schemas.openxmlformats.org/officeDocument/2006/relationships/hyperlink" Target="http://jcloud.jbnu.ac.k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JBNU-JEduTools/JCode" TargetMode="External"/><Relationship Id="rId5" Type="http://schemas.openxmlformats.org/officeDocument/2006/relationships/hyperlink" Target="https://jedutools.jbnu.ac.kr/JCode" TargetMode="External"/><Relationship Id="rId10" Type="http://schemas.openxmlformats.org/officeDocument/2006/relationships/hyperlink" Target="https://github.com/JBNU-JEduTools/JHelper" TargetMode="External"/><Relationship Id="rId4" Type="http://schemas.openxmlformats.org/officeDocument/2006/relationships/hyperlink" Target="https://github.com/JBNU-JEduTools/JCloud" TargetMode="External"/><Relationship Id="rId9" Type="http://schemas.openxmlformats.org/officeDocument/2006/relationships/hyperlink" Target="https://jedutools.jbnu.ac.kr/J-Help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helper.jbnu.ac.kr/J-Helper/2devManual" TargetMode="External"/><Relationship Id="rId2" Type="http://schemas.openxmlformats.org/officeDocument/2006/relationships/hyperlink" Target="https://jhelper.jbnu.ac.kr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github.com/JBNU-JEduTools/JHelp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1768391" y="5928293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2150199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전북대학교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SW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교육도구 모음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en-US" altLang="ko-K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JEduTools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소개 및 사용법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209346" y="253981"/>
            <a:ext cx="2934326" cy="1222780"/>
            <a:chOff x="209346" y="117289"/>
            <a:chExt cx="2934326" cy="12227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551" y="117289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884207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en-US" altLang="ko-K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JEduTools</a:t>
            </a:r>
            <a:endParaRPr lang="en-US" altLang="ko-K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93D18-F736-286C-4F43-08BFF77A9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기획</a:t>
            </a:r>
            <a:r>
              <a:rPr lang="en-US" altLang="ko-KR" dirty="0"/>
              <a:t> </a:t>
            </a:r>
            <a:r>
              <a:rPr lang="ko-KR" altLang="en-US" dirty="0"/>
              <a:t>및 개발 중인 서비스들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D186040-FA63-3BE9-BF5B-A0E7CDF71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JCloud </a:t>
            </a:r>
            <a:r>
              <a:rPr lang="ko-KR" altLang="en-US" dirty="0"/>
              <a:t>예약 시스템</a:t>
            </a:r>
            <a:endParaRPr lang="en-US" altLang="ko-KR" dirty="0"/>
          </a:p>
          <a:p>
            <a:pPr lvl="1"/>
            <a:r>
              <a:rPr lang="ko-KR" altLang="en-US" dirty="0"/>
              <a:t>자원을 미리 예약하고</a:t>
            </a:r>
            <a:r>
              <a:rPr lang="en-US" altLang="ko-KR" dirty="0"/>
              <a:t>, </a:t>
            </a:r>
            <a:r>
              <a:rPr lang="ko-KR" altLang="en-US" dirty="0"/>
              <a:t>해당 시간에 사용한 후</a:t>
            </a:r>
            <a:r>
              <a:rPr lang="en-US" altLang="ko-KR" dirty="0"/>
              <a:t>, </a:t>
            </a:r>
            <a:r>
              <a:rPr lang="ko-KR" altLang="en-US" dirty="0"/>
              <a:t>자동으로 반환할 수 있는 시스템</a:t>
            </a:r>
            <a:endParaRPr lang="en-US" altLang="ko-KR" dirty="0"/>
          </a:p>
          <a:p>
            <a:pPr lvl="1"/>
            <a:r>
              <a:rPr lang="en-US" altLang="ko-KR" dirty="0"/>
              <a:t>GPU </a:t>
            </a:r>
            <a:r>
              <a:rPr lang="ko-KR" altLang="en-US" dirty="0"/>
              <a:t>와 같은 자원을 유연하게 관리하여 사용률을 높이기 위해 필요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SSO (Single Sign-On) </a:t>
            </a:r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r>
              <a:rPr lang="en-US" altLang="ko-KR" dirty="0" err="1"/>
              <a:t>JEduTools</a:t>
            </a:r>
            <a:r>
              <a:rPr lang="en-US" altLang="ko-KR" dirty="0"/>
              <a:t> </a:t>
            </a:r>
            <a:r>
              <a:rPr lang="ko-KR" altLang="en-US" dirty="0"/>
              <a:t>의 다양한 서비스들에 대한 통합 사용자 및 권한 관리 시스템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458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395" y="1921616"/>
            <a:ext cx="10845210" cy="2387600"/>
          </a:xfrm>
        </p:spPr>
        <p:txBody>
          <a:bodyPr/>
          <a:lstStyle/>
          <a:p>
            <a:r>
              <a:rPr lang="en-US" altLang="ko-KR" sz="4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 </a:t>
            </a:r>
            <a:r>
              <a:rPr lang="ko-KR" altLang="en-US" sz="4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운영 방안</a:t>
            </a:r>
            <a:br>
              <a:rPr lang="en-US" altLang="ko-KR" sz="4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altLang="ko-KR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br>
              <a:rPr lang="en-US" altLang="ko-KR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모두가 참여하는 오픈소스 프로젝트</a:t>
            </a:r>
            <a:r>
              <a:rPr lang="en-US" altLang="ko-KR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endParaRPr lang="ko-KR" altLang="en-US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7306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F450A181-196C-D4D1-335E-C4BA4150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구축 및 운영 방법에 대한 고민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95679F93-B43A-C6E9-26BC-FD700DB9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SW</a:t>
            </a:r>
            <a:r>
              <a:rPr lang="ko-KR" altLang="en-US" dirty="0"/>
              <a:t> 교육을 위한 각종 도구의 구축</a:t>
            </a:r>
            <a:endParaRPr lang="en-US" altLang="ko-KR" dirty="0"/>
          </a:p>
          <a:p>
            <a:pPr lvl="1"/>
            <a:r>
              <a:rPr lang="ko-KR" altLang="en-US" dirty="0"/>
              <a:t>일반적인 방법</a:t>
            </a:r>
            <a:r>
              <a:rPr lang="en-US" altLang="ko-KR" dirty="0"/>
              <a:t>: </a:t>
            </a:r>
            <a:r>
              <a:rPr lang="ko-KR" altLang="en-US" dirty="0"/>
              <a:t>전문 업체의 토털 솔루션을 도입하여 구축함</a:t>
            </a:r>
            <a:endParaRPr lang="en-US" altLang="ko-KR" dirty="0"/>
          </a:p>
          <a:p>
            <a:pPr lvl="2"/>
            <a:r>
              <a:rPr lang="ko-KR" altLang="en-US" dirty="0"/>
              <a:t>장점</a:t>
            </a:r>
            <a:r>
              <a:rPr lang="en-US" altLang="ko-KR" dirty="0"/>
              <a:t>: </a:t>
            </a:r>
            <a:r>
              <a:rPr lang="ko-KR" altLang="en-US" dirty="0"/>
              <a:t>전문 서비스 제공</a:t>
            </a:r>
            <a:r>
              <a:rPr lang="en-US" altLang="ko-KR" dirty="0"/>
              <a:t>, </a:t>
            </a:r>
            <a:r>
              <a:rPr lang="ko-KR" altLang="en-US" dirty="0"/>
              <a:t>도입 편의성 증대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단점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높은 비용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비용에 대한 고민</a:t>
            </a:r>
            <a:endParaRPr lang="en-US" altLang="ko-KR" dirty="0"/>
          </a:p>
          <a:p>
            <a:pPr lvl="2"/>
            <a:r>
              <a:rPr lang="ko-KR" altLang="en-US" dirty="0"/>
              <a:t>높아도 너무 높다</a:t>
            </a:r>
            <a:endParaRPr lang="en-US" altLang="ko-KR" dirty="0"/>
          </a:p>
          <a:p>
            <a:pPr lvl="3"/>
            <a:r>
              <a:rPr lang="ko-KR" altLang="en-US" dirty="0"/>
              <a:t>많은 서비스가 인원 수 기반으로 제공되어</a:t>
            </a:r>
            <a:r>
              <a:rPr lang="en-US" altLang="ko-KR" dirty="0"/>
              <a:t>, </a:t>
            </a:r>
            <a:r>
              <a:rPr lang="ko-KR" altLang="en-US" dirty="0"/>
              <a:t>수 천명의 학생 대상으로 사용할 경우 너무 높은 비용이 요구됨</a:t>
            </a:r>
            <a:endParaRPr lang="en-US" altLang="ko-KR" dirty="0"/>
          </a:p>
          <a:p>
            <a:pPr lvl="3"/>
            <a:r>
              <a:rPr lang="ko-KR" altLang="en-US" dirty="0"/>
              <a:t>타 대학의 경우</a:t>
            </a:r>
            <a:r>
              <a:rPr lang="en-US" altLang="ko-KR" dirty="0"/>
              <a:t>, SW </a:t>
            </a:r>
            <a:r>
              <a:rPr lang="ko-KR" altLang="en-US" dirty="0"/>
              <a:t>전공 학과 등으로 사용을 제한하는 경우가 많음</a:t>
            </a:r>
            <a:endParaRPr lang="en-US" altLang="ko-KR" dirty="0"/>
          </a:p>
          <a:p>
            <a:pPr lvl="2"/>
            <a:r>
              <a:rPr lang="ko-KR" altLang="en-US" dirty="0"/>
              <a:t>향후 비용 증가 예상</a:t>
            </a:r>
            <a:endParaRPr lang="en-US" altLang="ko-KR" dirty="0"/>
          </a:p>
          <a:p>
            <a:pPr lvl="3"/>
            <a:r>
              <a:rPr lang="ko-KR" altLang="en-US" dirty="0"/>
              <a:t>구독형 서비스 전환</a:t>
            </a:r>
            <a:r>
              <a:rPr lang="en-US" altLang="ko-KR" dirty="0"/>
              <a:t>, </a:t>
            </a:r>
            <a:r>
              <a:rPr lang="ko-KR" altLang="en-US" dirty="0"/>
              <a:t>문제은행의 문제 별도 구매 등</a:t>
            </a:r>
            <a:r>
              <a:rPr lang="en-US" altLang="ko-KR" dirty="0"/>
              <a:t> </a:t>
            </a:r>
            <a:r>
              <a:rPr lang="ko-KR" altLang="en-US" dirty="0"/>
              <a:t>지속적으로 예상 외의 지출이 필요할 수 있음</a:t>
            </a:r>
            <a:endParaRPr lang="en-US" altLang="ko-KR" dirty="0"/>
          </a:p>
          <a:p>
            <a:pPr lvl="2"/>
            <a:r>
              <a:rPr lang="ko-KR" altLang="en-US" dirty="0"/>
              <a:t>장기적 유지 방안</a:t>
            </a:r>
            <a:endParaRPr lang="en-US" altLang="ko-KR" dirty="0"/>
          </a:p>
          <a:p>
            <a:pPr lvl="3"/>
            <a:r>
              <a:rPr lang="en-US" altLang="ko-KR" dirty="0"/>
              <a:t>SW</a:t>
            </a:r>
            <a:r>
              <a:rPr lang="ko-KR" altLang="en-US" dirty="0"/>
              <a:t>중심대학 사업 종료 이후에도</a:t>
            </a:r>
            <a:r>
              <a:rPr lang="en-US" altLang="ko-KR" dirty="0"/>
              <a:t> </a:t>
            </a:r>
            <a:r>
              <a:rPr lang="ko-KR" altLang="en-US" dirty="0"/>
              <a:t>적은 비용으로 자생할 수 있는 시스템 필요</a:t>
            </a:r>
          </a:p>
        </p:txBody>
      </p:sp>
    </p:spTree>
    <p:extLst>
      <p:ext uri="{BB962C8B-B14F-4D97-AF65-F5344CB8AC3E}">
        <p14:creationId xmlns:p14="http://schemas.microsoft.com/office/powerpoint/2010/main" val="741096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CDD90-2361-867F-8C4A-E35E3929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구축 및 운영 방법에 대한 고민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88BCC5-4C1D-5394-1C46-A524084CD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대안</a:t>
            </a:r>
            <a:r>
              <a:rPr lang="en-US" altLang="ko-KR" dirty="0"/>
              <a:t>: </a:t>
            </a:r>
            <a:r>
              <a:rPr lang="ko-KR" altLang="en-US" dirty="0"/>
              <a:t>오픈소스 </a:t>
            </a:r>
            <a:r>
              <a:rPr lang="en-US" altLang="ko-KR" dirty="0"/>
              <a:t>SW (OSS)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/>
            <a:r>
              <a:rPr lang="en-US" altLang="ko-KR" dirty="0"/>
              <a:t>OSS</a:t>
            </a:r>
            <a:r>
              <a:rPr lang="ko-KR" altLang="en-US" dirty="0"/>
              <a:t>에 대한 오해</a:t>
            </a:r>
            <a:endParaRPr lang="en-US" altLang="ko-KR" dirty="0"/>
          </a:p>
          <a:p>
            <a:pPr lvl="2"/>
            <a:r>
              <a:rPr lang="ko-KR" altLang="en-US" dirty="0"/>
              <a:t>전문성이 낮다</a:t>
            </a:r>
            <a:r>
              <a:rPr lang="en-US" altLang="ko-KR" dirty="0"/>
              <a:t>, </a:t>
            </a:r>
            <a:r>
              <a:rPr lang="ko-KR" altLang="en-US" dirty="0"/>
              <a:t>보안 위험이 크다</a:t>
            </a:r>
            <a:endParaRPr lang="en-US" altLang="ko-KR" dirty="0"/>
          </a:p>
          <a:p>
            <a:pPr lvl="1"/>
            <a:r>
              <a:rPr lang="en-US" altLang="ko-KR" dirty="0"/>
              <a:t>Fact (or belief)</a:t>
            </a:r>
          </a:p>
          <a:p>
            <a:pPr lvl="2"/>
            <a:r>
              <a:rPr lang="ko-KR" altLang="en-US" dirty="0"/>
              <a:t>실제로 많은 수의 </a:t>
            </a:r>
            <a:r>
              <a:rPr lang="en-US" altLang="ko-KR" dirty="0"/>
              <a:t>OSS</a:t>
            </a:r>
            <a:r>
              <a:rPr lang="ko-KR" altLang="en-US" dirty="0"/>
              <a:t>가 미성숙한 프로젝트</a:t>
            </a:r>
            <a:endParaRPr lang="en-US" altLang="ko-KR" dirty="0"/>
          </a:p>
          <a:p>
            <a:pPr lvl="2"/>
            <a:r>
              <a:rPr lang="ko-KR" altLang="en-US" dirty="0"/>
              <a:t>그러나 상위 </a:t>
            </a:r>
            <a:r>
              <a:rPr lang="en-US" altLang="ko-KR" dirty="0"/>
              <a:t>1%</a:t>
            </a:r>
            <a:r>
              <a:rPr lang="ko-KR" altLang="en-US" dirty="0"/>
              <a:t>의 </a:t>
            </a:r>
            <a:r>
              <a:rPr lang="en-US" altLang="ko-KR" dirty="0"/>
              <a:t>OSS</a:t>
            </a:r>
            <a:r>
              <a:rPr lang="ko-KR" altLang="en-US" dirty="0"/>
              <a:t>는 상용 </a:t>
            </a:r>
            <a:r>
              <a:rPr lang="en-US" altLang="ko-KR" dirty="0"/>
              <a:t>SW </a:t>
            </a:r>
            <a:r>
              <a:rPr lang="ko-KR" altLang="en-US" dirty="0"/>
              <a:t>수준의 전문성</a:t>
            </a:r>
            <a:r>
              <a:rPr lang="en-US" altLang="ko-KR" dirty="0"/>
              <a:t>, </a:t>
            </a:r>
            <a:r>
              <a:rPr lang="ko-KR" altLang="en-US" dirty="0"/>
              <a:t>기능성</a:t>
            </a:r>
            <a:r>
              <a:rPr lang="en-US" altLang="ko-KR" dirty="0"/>
              <a:t>, </a:t>
            </a:r>
            <a:r>
              <a:rPr lang="ko-KR" altLang="en-US" dirty="0"/>
              <a:t>안정성을 갖춤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) Linux, MariaDB, TensorFlow, Bitcoin, Kubernetes, OpenStack</a:t>
            </a:r>
          </a:p>
          <a:p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D73A56-8BCE-48D9-8757-0946B41C8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1" t="974"/>
          <a:stretch/>
        </p:blipFill>
        <p:spPr>
          <a:xfrm>
            <a:off x="907852" y="4472221"/>
            <a:ext cx="1728745" cy="2087328"/>
          </a:xfrm>
          <a:prstGeom prst="rect">
            <a:avLst/>
          </a:prstGeom>
          <a:ln>
            <a:noFill/>
          </a:ln>
        </p:spPr>
      </p:pic>
      <p:pic>
        <p:nvPicPr>
          <p:cNvPr id="1028" name="Picture 4" descr="텐서플로 - 위키백과, 우리 모두의 백과사전">
            <a:extLst>
              <a:ext uri="{FF2B5EF4-FFF2-40B4-BE49-F238E27FC236}">
                <a16:creationId xmlns:a16="http://schemas.microsoft.com/office/drawing/2014/main" id="{4005C883-60C2-4046-B17E-E58249824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97" y="4302037"/>
            <a:ext cx="3342667" cy="213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tcoin - Wikipedia">
            <a:extLst>
              <a:ext uri="{FF2B5EF4-FFF2-40B4-BE49-F238E27FC236}">
                <a16:creationId xmlns:a16="http://schemas.microsoft.com/office/drawing/2014/main" id="{7265303D-AFB6-478A-8446-FB8D6AF8D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57645"/>
            <a:ext cx="2142802" cy="214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penInfra Foundation Logos - Open Infrastructure Foundation (OpenInfra  Foundation)">
            <a:extLst>
              <a:ext uri="{FF2B5EF4-FFF2-40B4-BE49-F238E27FC236}">
                <a16:creationId xmlns:a16="http://schemas.microsoft.com/office/drawing/2014/main" id="{43248F1F-2188-4507-ACBB-A122171FA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82" y="1140164"/>
            <a:ext cx="30765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Kubernetes?. What is Kubernetes? | by Jaydeep Patil | Medium">
            <a:extLst>
              <a:ext uri="{FF2B5EF4-FFF2-40B4-BE49-F238E27FC236}">
                <a16:creationId xmlns:a16="http://schemas.microsoft.com/office/drawing/2014/main" id="{61A05C80-D3BD-4B24-B31E-39CC64ACA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538" y="4286925"/>
            <a:ext cx="3716864" cy="185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71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EF81A-7450-4D6D-85E9-5FE441C7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OSS</a:t>
            </a:r>
            <a:r>
              <a:rPr lang="ko-KR" altLang="en-US" dirty="0"/>
              <a:t>를 활용한 </a:t>
            </a:r>
            <a:r>
              <a:rPr lang="en-US" altLang="ko-KR" dirty="0" err="1"/>
              <a:t>JEduTools</a:t>
            </a:r>
            <a:r>
              <a:rPr lang="en-US" altLang="ko-KR" dirty="0"/>
              <a:t> </a:t>
            </a:r>
            <a:r>
              <a:rPr lang="ko-KR" altLang="en-US" dirty="0"/>
              <a:t>개발 및 운영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D21686-6B86-4C47-884A-740CA7EF0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학생이 구축하고</a:t>
            </a:r>
            <a:r>
              <a:rPr lang="en-US" altLang="ko-KR" dirty="0"/>
              <a:t>, </a:t>
            </a:r>
            <a:r>
              <a:rPr lang="ko-KR" altLang="en-US" dirty="0"/>
              <a:t>학생이 운영하고</a:t>
            </a:r>
            <a:r>
              <a:rPr lang="en-US" altLang="ko-KR" dirty="0"/>
              <a:t>, </a:t>
            </a:r>
            <a:r>
              <a:rPr lang="ko-KR" altLang="en-US" dirty="0"/>
              <a:t>학생이 사용한다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실무 경험 기회</a:t>
            </a:r>
            <a:r>
              <a:rPr lang="en-US" altLang="ko-KR" dirty="0"/>
              <a:t>: </a:t>
            </a:r>
            <a:r>
              <a:rPr lang="ko-KR" altLang="en-US" dirty="0"/>
              <a:t>대규모 서비스 구축 및 운영 경험</a:t>
            </a:r>
            <a:endParaRPr lang="en-US" altLang="ko-KR" dirty="0"/>
          </a:p>
          <a:p>
            <a:pPr lvl="1"/>
            <a:r>
              <a:rPr lang="ko-KR" altLang="en-US" dirty="0"/>
              <a:t>서비스 개선</a:t>
            </a:r>
            <a:r>
              <a:rPr lang="en-US" altLang="ko-KR" dirty="0"/>
              <a:t>: </a:t>
            </a:r>
            <a:r>
              <a:rPr lang="ko-KR" altLang="en-US" dirty="0"/>
              <a:t>장단점을 가장 잘 아는 사용자가 직접 수정 </a:t>
            </a:r>
            <a:endParaRPr lang="en-US" altLang="ko-KR" dirty="0"/>
          </a:p>
          <a:p>
            <a:r>
              <a:rPr lang="ko-KR" altLang="en-US" dirty="0"/>
              <a:t>고려할 점</a:t>
            </a:r>
            <a:endParaRPr lang="en-US" altLang="ko-KR" dirty="0"/>
          </a:p>
          <a:p>
            <a:pPr lvl="1"/>
            <a:r>
              <a:rPr lang="ko-KR" altLang="en-US" dirty="0"/>
              <a:t>교수자의 적극 리딩 및 참여 필요</a:t>
            </a:r>
            <a:endParaRPr lang="en-US" altLang="ko-KR" dirty="0"/>
          </a:p>
          <a:p>
            <a:pPr lvl="2"/>
            <a:r>
              <a:rPr lang="ko-KR" altLang="en-US" dirty="0"/>
              <a:t>교육적 효과</a:t>
            </a:r>
            <a:r>
              <a:rPr lang="en-US" altLang="ko-KR" dirty="0"/>
              <a:t>, </a:t>
            </a:r>
            <a:r>
              <a:rPr lang="ko-KR" altLang="en-US" dirty="0"/>
              <a:t>수업 운영 면에서 고려할 사항이 많음</a:t>
            </a:r>
            <a:endParaRPr lang="en-US" altLang="ko-KR" dirty="0"/>
          </a:p>
          <a:p>
            <a:pPr lvl="1"/>
            <a:r>
              <a:rPr lang="ko-KR" altLang="en-US" dirty="0"/>
              <a:t>경험자의 조언 필요</a:t>
            </a:r>
            <a:endParaRPr lang="en-US" altLang="ko-KR" dirty="0"/>
          </a:p>
          <a:p>
            <a:pPr lvl="2"/>
            <a:r>
              <a:rPr lang="ko-KR" altLang="en-US" dirty="0"/>
              <a:t>개발 및 운영의 방향성을 학생들이 결정하기 어려움</a:t>
            </a:r>
            <a:endParaRPr lang="en-US" altLang="ko-KR" dirty="0"/>
          </a:p>
          <a:p>
            <a:pPr lvl="1"/>
            <a:r>
              <a:rPr lang="ko-KR" altLang="en-US" dirty="0"/>
              <a:t>최소한의 효율적 운영 방안 필요</a:t>
            </a:r>
            <a:endParaRPr lang="en-US" altLang="ko-KR" dirty="0"/>
          </a:p>
          <a:p>
            <a:pPr lvl="2"/>
            <a:r>
              <a:rPr lang="ko-KR" altLang="en-US" dirty="0"/>
              <a:t>지속적 전담 운영 인력이 없고</a:t>
            </a:r>
            <a:r>
              <a:rPr lang="en-US" altLang="ko-KR" dirty="0"/>
              <a:t>, </a:t>
            </a:r>
            <a:r>
              <a:rPr lang="ko-KR" altLang="en-US" dirty="0"/>
              <a:t>전문성이 부족함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26" name="내용 개체 틀 25">
            <a:extLst>
              <a:ext uri="{FF2B5EF4-FFF2-40B4-BE49-F238E27FC236}">
                <a16:creationId xmlns:a16="http://schemas.microsoft.com/office/drawing/2014/main" id="{F29EE9B6-72B3-8B39-0A74-6FF459397AE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 bwMode="auto">
          <a:xfrm>
            <a:off x="7375525" y="1281784"/>
            <a:ext cx="4575175" cy="4607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3452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6E8C7DB-8F5E-463F-A722-B4BA09EAEC60}"/>
              </a:ext>
            </a:extLst>
          </p:cNvPr>
          <p:cNvSpPr/>
          <p:nvPr/>
        </p:nvSpPr>
        <p:spPr>
          <a:xfrm>
            <a:off x="6011058" y="1264024"/>
            <a:ext cx="2534199" cy="143298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ko-KR" altLang="en-US" b="1" dirty="0"/>
              <a:t>산업체 멘토</a:t>
            </a:r>
            <a:endParaRPr lang="en-US" altLang="ko-KR" b="1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A406A4D-7812-24A7-EF54-D38762C89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JDevOps</a:t>
            </a:r>
            <a:r>
              <a:rPr lang="en-US" altLang="ko-KR" dirty="0"/>
              <a:t> </a:t>
            </a:r>
            <a:r>
              <a:rPr lang="ko-KR" altLang="en-US" dirty="0"/>
              <a:t>관리 및 운영 체계</a:t>
            </a:r>
          </a:p>
        </p:txBody>
      </p:sp>
      <p:sp>
        <p:nvSpPr>
          <p:cNvPr id="1027" name="내용 개체 틀 1026">
            <a:extLst>
              <a:ext uri="{FF2B5EF4-FFF2-40B4-BE49-F238E27FC236}">
                <a16:creationId xmlns:a16="http://schemas.microsoft.com/office/drawing/2014/main" id="{901146F6-E277-45C9-82D0-62F9215DF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5380912"/>
            <a:ext cx="11652010" cy="1096087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err="1"/>
              <a:t>JDevOps</a:t>
            </a:r>
            <a:endParaRPr lang="en-US" altLang="ko-KR" dirty="0"/>
          </a:p>
          <a:p>
            <a:pPr lvl="1"/>
            <a:r>
              <a:rPr lang="ko-KR" altLang="en-US" dirty="0"/>
              <a:t>학생들로 구성된 </a:t>
            </a:r>
            <a:r>
              <a:rPr lang="en-US" altLang="ko-KR" dirty="0" err="1"/>
              <a:t>JEduTools</a:t>
            </a:r>
            <a:r>
              <a:rPr lang="ko-KR" altLang="en-US" dirty="0"/>
              <a:t> 개발 및 운영팀</a:t>
            </a:r>
            <a:endParaRPr lang="en-US" altLang="ko-KR" dirty="0"/>
          </a:p>
          <a:p>
            <a:pPr lvl="1"/>
            <a:r>
              <a:rPr lang="en-US" altLang="ko-KR" dirty="0" err="1"/>
              <a:t>JEduTools</a:t>
            </a:r>
            <a:r>
              <a:rPr lang="en-US" altLang="ko-KR" dirty="0"/>
              <a:t> </a:t>
            </a:r>
            <a:r>
              <a:rPr lang="ko-KR" altLang="en-US" dirty="0"/>
              <a:t>운영위원회에서 선발하고</a:t>
            </a:r>
            <a:r>
              <a:rPr lang="en-US" altLang="ko-KR" dirty="0"/>
              <a:t>, SW</a:t>
            </a:r>
            <a:r>
              <a:rPr lang="ko-KR" altLang="en-US" dirty="0"/>
              <a:t>중심대학사업단에서 장학금</a:t>
            </a:r>
            <a:r>
              <a:rPr lang="en-US" altLang="ko-KR" dirty="0"/>
              <a:t>, </a:t>
            </a:r>
            <a:r>
              <a:rPr lang="ko-KR" altLang="en-US" dirty="0"/>
              <a:t>멘토 </a:t>
            </a:r>
            <a:r>
              <a:rPr lang="ko-KR" altLang="en-US" dirty="0" err="1"/>
              <a:t>자문비</a:t>
            </a:r>
            <a:r>
              <a:rPr lang="en-US" altLang="ko-KR" dirty="0"/>
              <a:t>, </a:t>
            </a:r>
            <a:r>
              <a:rPr lang="ko-KR" altLang="en-US" dirty="0"/>
              <a:t>운영비 등 지원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29FC6E-E85A-CF52-37C9-C8DB05341092}"/>
              </a:ext>
            </a:extLst>
          </p:cNvPr>
          <p:cNvSpPr/>
          <p:nvPr/>
        </p:nvSpPr>
        <p:spPr>
          <a:xfrm>
            <a:off x="1574468" y="3031153"/>
            <a:ext cx="6929769" cy="227850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ko-KR" b="1" dirty="0" err="1"/>
              <a:t>JDevOps</a:t>
            </a:r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73795B-8F1E-52E8-FCCD-023088BBD477}"/>
              </a:ext>
            </a:extLst>
          </p:cNvPr>
          <p:cNvSpPr/>
          <p:nvPr/>
        </p:nvSpPr>
        <p:spPr>
          <a:xfrm>
            <a:off x="1574468" y="1243540"/>
            <a:ext cx="4335264" cy="143298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b="1" dirty="0" err="1"/>
              <a:t>JEduTools</a:t>
            </a:r>
            <a:r>
              <a:rPr lang="en-US" altLang="ko-KR" b="1" dirty="0"/>
              <a:t> </a:t>
            </a:r>
            <a:r>
              <a:rPr lang="ko-KR" altLang="en-US" b="1" dirty="0"/>
              <a:t>운영위원회</a:t>
            </a:r>
            <a:endParaRPr lang="en-US" altLang="ko-KR" b="1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F14465B-3EBB-4E09-B66B-550FE082E898}"/>
              </a:ext>
            </a:extLst>
          </p:cNvPr>
          <p:cNvGrpSpPr/>
          <p:nvPr/>
        </p:nvGrpSpPr>
        <p:grpSpPr>
          <a:xfrm>
            <a:off x="1631036" y="3481778"/>
            <a:ext cx="2095503" cy="1743214"/>
            <a:chOff x="2634338" y="4234253"/>
            <a:chExt cx="2095503" cy="174321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C882345-4C8B-401D-4289-509A792F61EF}"/>
                </a:ext>
              </a:extLst>
            </p:cNvPr>
            <p:cNvSpPr/>
            <p:nvPr/>
          </p:nvSpPr>
          <p:spPr>
            <a:xfrm>
              <a:off x="2634338" y="4234253"/>
              <a:ext cx="2095503" cy="17432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ko-KR" b="1" dirty="0" err="1"/>
                <a:t>JCloud</a:t>
              </a:r>
              <a:endParaRPr lang="en-US" altLang="ko-KR" b="1" dirty="0"/>
            </a:p>
          </p:txBody>
        </p:sp>
        <p:pic>
          <p:nvPicPr>
            <p:cNvPr id="1026" name="Picture 2" descr="개발자 - 무료 사용자개 아이콘">
              <a:extLst>
                <a:ext uri="{FF2B5EF4-FFF2-40B4-BE49-F238E27FC236}">
                  <a16:creationId xmlns:a16="http://schemas.microsoft.com/office/drawing/2014/main" id="{E3DD9D20-E07E-4D16-8752-1BFA5C4EC8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0339" y="4902541"/>
              <a:ext cx="900000" cy="9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개발자 - 무료 컴퓨터개 아이콘">
              <a:extLst>
                <a:ext uri="{FF2B5EF4-FFF2-40B4-BE49-F238E27FC236}">
                  <a16:creationId xmlns:a16="http://schemas.microsoft.com/office/drawing/2014/main" id="{9C7D99A2-5E36-4DC2-BFF1-AE562245E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947" y="4902541"/>
              <a:ext cx="900000" cy="9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교수 - 무료 직업과 직업개 아이콘">
            <a:extLst>
              <a:ext uri="{FF2B5EF4-FFF2-40B4-BE49-F238E27FC236}">
                <a16:creationId xmlns:a16="http://schemas.microsoft.com/office/drawing/2014/main" id="{FC89E1E3-F563-4C69-AE75-6C9260FFB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539" y="172752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교수 - 무료 사용자개 아이콘">
            <a:extLst>
              <a:ext uri="{FF2B5EF4-FFF2-40B4-BE49-F238E27FC236}">
                <a16:creationId xmlns:a16="http://schemas.microsoft.com/office/drawing/2014/main" id="{60618FD2-5AC9-4B47-A894-C1CB3D39B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130" y="170686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CF63B092-5B19-4EA7-ACE7-CD2EFF650D1D}"/>
              </a:ext>
            </a:extLst>
          </p:cNvPr>
          <p:cNvGrpSpPr/>
          <p:nvPr/>
        </p:nvGrpSpPr>
        <p:grpSpPr>
          <a:xfrm>
            <a:off x="3798652" y="3473887"/>
            <a:ext cx="2095503" cy="1743214"/>
            <a:chOff x="2634338" y="4234253"/>
            <a:chExt cx="2095503" cy="1743214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10617FB-4472-4FFB-BB77-2A094EA080D2}"/>
                </a:ext>
              </a:extLst>
            </p:cNvPr>
            <p:cNvSpPr/>
            <p:nvPr/>
          </p:nvSpPr>
          <p:spPr>
            <a:xfrm>
              <a:off x="2634338" y="4234253"/>
              <a:ext cx="2095503" cy="17432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ko-KR" b="1" dirty="0"/>
                <a:t>JCode</a:t>
              </a:r>
            </a:p>
          </p:txBody>
        </p:sp>
        <p:pic>
          <p:nvPicPr>
            <p:cNvPr id="58" name="Picture 2" descr="개발자 - 무료 사용자개 아이콘">
              <a:extLst>
                <a:ext uri="{FF2B5EF4-FFF2-40B4-BE49-F238E27FC236}">
                  <a16:creationId xmlns:a16="http://schemas.microsoft.com/office/drawing/2014/main" id="{A439797B-F6DB-4BD8-8214-43F589ACE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0339" y="4902541"/>
              <a:ext cx="900000" cy="9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개발자 - 무료 컴퓨터개 아이콘">
              <a:extLst>
                <a:ext uri="{FF2B5EF4-FFF2-40B4-BE49-F238E27FC236}">
                  <a16:creationId xmlns:a16="http://schemas.microsoft.com/office/drawing/2014/main" id="{396AC97A-D1C5-4504-903B-7308FC8EE0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947" y="4902541"/>
              <a:ext cx="900000" cy="9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D847086-2EC7-4618-9CD8-D82A3FEE7207}"/>
              </a:ext>
            </a:extLst>
          </p:cNvPr>
          <p:cNvGrpSpPr/>
          <p:nvPr/>
        </p:nvGrpSpPr>
        <p:grpSpPr>
          <a:xfrm>
            <a:off x="6368138" y="3482695"/>
            <a:ext cx="2095503" cy="1743214"/>
            <a:chOff x="2634338" y="4234253"/>
            <a:chExt cx="2095503" cy="1743214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19E0CFB-9572-48B0-8D36-4B281A9D1F09}"/>
                </a:ext>
              </a:extLst>
            </p:cNvPr>
            <p:cNvSpPr/>
            <p:nvPr/>
          </p:nvSpPr>
          <p:spPr>
            <a:xfrm>
              <a:off x="2634338" y="4234253"/>
              <a:ext cx="2095503" cy="17432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ko-KR" b="1" dirty="0" err="1"/>
                <a:t>JHelper</a:t>
              </a:r>
              <a:endParaRPr lang="en-US" altLang="ko-KR" b="1" dirty="0"/>
            </a:p>
          </p:txBody>
        </p:sp>
        <p:pic>
          <p:nvPicPr>
            <p:cNvPr id="62" name="Picture 2" descr="개발자 - 무료 사용자개 아이콘">
              <a:extLst>
                <a:ext uri="{FF2B5EF4-FFF2-40B4-BE49-F238E27FC236}">
                  <a16:creationId xmlns:a16="http://schemas.microsoft.com/office/drawing/2014/main" id="{141EEEC3-7575-4B25-BB2E-75C26E7502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0339" y="4902541"/>
              <a:ext cx="900000" cy="9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개발자 - 무료 컴퓨터개 아이콘">
              <a:extLst>
                <a:ext uri="{FF2B5EF4-FFF2-40B4-BE49-F238E27FC236}">
                  <a16:creationId xmlns:a16="http://schemas.microsoft.com/office/drawing/2014/main" id="{0176246C-96C2-48CD-BD14-259DEC5825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947" y="4902541"/>
              <a:ext cx="900000" cy="9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16514EF-551D-4C8F-B886-698A96790F7E}"/>
              </a:ext>
            </a:extLst>
          </p:cNvPr>
          <p:cNvCxnSpPr>
            <a:cxnSpLocks/>
            <a:stCxn id="50" idx="2"/>
            <a:endCxn id="61" idx="0"/>
          </p:cNvCxnSpPr>
          <p:nvPr/>
        </p:nvCxnSpPr>
        <p:spPr>
          <a:xfrm>
            <a:off x="5351075" y="2598351"/>
            <a:ext cx="2064815" cy="88434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3DB7F34-FD09-426B-B123-3426A4F2AD57}"/>
              </a:ext>
            </a:extLst>
          </p:cNvPr>
          <p:cNvCxnSpPr>
            <a:cxnSpLocks/>
            <a:stCxn id="79" idx="2"/>
            <a:endCxn id="57" idx="0"/>
          </p:cNvCxnSpPr>
          <p:nvPr/>
        </p:nvCxnSpPr>
        <p:spPr>
          <a:xfrm>
            <a:off x="4298034" y="2598351"/>
            <a:ext cx="548370" cy="87553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25A858E-9CC8-455E-A93F-473F54B84C10}"/>
              </a:ext>
            </a:extLst>
          </p:cNvPr>
          <p:cNvCxnSpPr>
            <a:cxnSpLocks/>
            <a:stCxn id="79" idx="2"/>
            <a:endCxn id="9" idx="0"/>
          </p:cNvCxnSpPr>
          <p:nvPr/>
        </p:nvCxnSpPr>
        <p:spPr>
          <a:xfrm flipH="1">
            <a:off x="2678788" y="2598351"/>
            <a:ext cx="1619246" cy="88342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8" descr="교수 - 무료 사람들개 아이콘">
            <a:extLst>
              <a:ext uri="{FF2B5EF4-FFF2-40B4-BE49-F238E27FC236}">
                <a16:creationId xmlns:a16="http://schemas.microsoft.com/office/drawing/2014/main" id="{4A371F33-1CBC-478E-A7E7-9C0457D02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954" y="1698351"/>
            <a:ext cx="900000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2" descr="교수 - 무료 사람들개 아이콘">
            <a:extLst>
              <a:ext uri="{FF2B5EF4-FFF2-40B4-BE49-F238E27FC236}">
                <a16:creationId xmlns:a16="http://schemas.microsoft.com/office/drawing/2014/main" id="{E5E04C73-1CDA-4F4C-A4AB-2A3F1E01A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5" y="1698351"/>
            <a:ext cx="900000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2" descr="교수 - 무료 사람들개 아이콘">
            <a:extLst>
              <a:ext uri="{FF2B5EF4-FFF2-40B4-BE49-F238E27FC236}">
                <a16:creationId xmlns:a16="http://schemas.microsoft.com/office/drawing/2014/main" id="{4E62CD1F-559C-4A12-9D31-B7A92D84E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94" y="1698351"/>
            <a:ext cx="900000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교수 - 무료 사람들개 아이콘">
            <a:extLst>
              <a:ext uri="{FF2B5EF4-FFF2-40B4-BE49-F238E27FC236}">
                <a16:creationId xmlns:a16="http://schemas.microsoft.com/office/drawing/2014/main" id="{19AC14FE-5793-4635-858E-75F445C0A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034" y="1698351"/>
            <a:ext cx="900000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D074AED6-45D9-42AD-9270-C0E8F8C24F72}"/>
              </a:ext>
            </a:extLst>
          </p:cNvPr>
          <p:cNvCxnSpPr>
            <a:cxnSpLocks/>
            <a:stCxn id="1038" idx="1"/>
            <a:endCxn id="14" idx="0"/>
          </p:cNvCxnSpPr>
          <p:nvPr/>
        </p:nvCxnSpPr>
        <p:spPr>
          <a:xfrm rot="10800000">
            <a:off x="3742100" y="1243541"/>
            <a:ext cx="5301830" cy="1618309"/>
          </a:xfrm>
          <a:prstGeom prst="bentConnector4">
            <a:avLst>
              <a:gd name="adj1" fmla="val 5285"/>
              <a:gd name="adj2" fmla="val 114126"/>
            </a:avLst>
          </a:prstGeom>
          <a:ln w="25400"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38" name="Picture 14" descr="전북대학교 SW중심대학사업단">
            <a:extLst>
              <a:ext uri="{FF2B5EF4-FFF2-40B4-BE49-F238E27FC236}">
                <a16:creationId xmlns:a16="http://schemas.microsoft.com/office/drawing/2014/main" id="{4753D937-A3F4-4B93-9382-C5F4039C0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930" y="2498691"/>
            <a:ext cx="2601532" cy="72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6359EA31-18EE-4F68-9C1C-BDAEABBB38CA}"/>
              </a:ext>
            </a:extLst>
          </p:cNvPr>
          <p:cNvCxnSpPr>
            <a:cxnSpLocks/>
            <a:stCxn id="1038" idx="1"/>
            <a:endCxn id="101" idx="0"/>
          </p:cNvCxnSpPr>
          <p:nvPr/>
        </p:nvCxnSpPr>
        <p:spPr>
          <a:xfrm rot="10800000">
            <a:off x="7278158" y="1264025"/>
            <a:ext cx="1765772" cy="1597825"/>
          </a:xfrm>
          <a:prstGeom prst="bentConnector4">
            <a:avLst>
              <a:gd name="adj1" fmla="val 16038"/>
              <a:gd name="adj2" fmla="val 115367"/>
            </a:avLst>
          </a:prstGeom>
          <a:ln w="25400"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09F72E31-77E8-49B6-B571-286E7113622C}"/>
              </a:ext>
            </a:extLst>
          </p:cNvPr>
          <p:cNvCxnSpPr>
            <a:cxnSpLocks/>
            <a:stCxn id="1038" idx="1"/>
            <a:endCxn id="7" idx="3"/>
          </p:cNvCxnSpPr>
          <p:nvPr/>
        </p:nvCxnSpPr>
        <p:spPr>
          <a:xfrm rot="10800000" flipV="1">
            <a:off x="8504238" y="2861848"/>
            <a:ext cx="539693" cy="1308557"/>
          </a:xfrm>
          <a:prstGeom prst="bentConnector3">
            <a:avLst>
              <a:gd name="adj1" fmla="val 52303"/>
            </a:avLst>
          </a:prstGeom>
          <a:ln w="25400"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94BF019A-4C21-47F9-B165-975E7514FD42}"/>
              </a:ext>
            </a:extLst>
          </p:cNvPr>
          <p:cNvCxnSpPr>
            <a:cxnSpLocks/>
            <a:stCxn id="61" idx="0"/>
            <a:endCxn id="1030" idx="2"/>
          </p:cNvCxnSpPr>
          <p:nvPr/>
        </p:nvCxnSpPr>
        <p:spPr>
          <a:xfrm flipV="1">
            <a:off x="7415890" y="2627523"/>
            <a:ext cx="376649" cy="855172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C368F7FC-03B1-48FD-9DD7-4DF9482066B6}"/>
              </a:ext>
            </a:extLst>
          </p:cNvPr>
          <p:cNvCxnSpPr>
            <a:cxnSpLocks/>
            <a:stCxn id="57" idx="0"/>
            <a:endCxn id="1034" idx="2"/>
          </p:cNvCxnSpPr>
          <p:nvPr/>
        </p:nvCxnSpPr>
        <p:spPr>
          <a:xfrm flipV="1">
            <a:off x="4846404" y="2606868"/>
            <a:ext cx="1899726" cy="867019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0BBD780C-B40E-4024-956C-5E0CF0B0F9E0}"/>
              </a:ext>
            </a:extLst>
          </p:cNvPr>
          <p:cNvSpPr txBox="1"/>
          <p:nvPr/>
        </p:nvSpPr>
        <p:spPr>
          <a:xfrm>
            <a:off x="8771975" y="1353263"/>
            <a:ext cx="846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지원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DCA7E9A-8EFF-44CE-AA87-61FB8FC264E1}"/>
              </a:ext>
            </a:extLst>
          </p:cNvPr>
          <p:cNvSpPr txBox="1"/>
          <p:nvPr/>
        </p:nvSpPr>
        <p:spPr>
          <a:xfrm>
            <a:off x="6803822" y="2678727"/>
            <a:ext cx="846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</a:rPr>
              <a:t>조언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F76ACCF-EBF2-4856-8D6D-2A53A1785EA6}"/>
              </a:ext>
            </a:extLst>
          </p:cNvPr>
          <p:cNvSpPr txBox="1"/>
          <p:nvPr/>
        </p:nvSpPr>
        <p:spPr>
          <a:xfrm>
            <a:off x="3871295" y="2710379"/>
            <a:ext cx="846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리딩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44DBE95-1BD0-49C2-9CC9-F315307087B6}"/>
              </a:ext>
            </a:extLst>
          </p:cNvPr>
          <p:cNvSpPr txBox="1"/>
          <p:nvPr/>
        </p:nvSpPr>
        <p:spPr>
          <a:xfrm>
            <a:off x="5957973" y="3989775"/>
            <a:ext cx="539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508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CC3EE-D690-5D37-8C9C-1B3CB89E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Accelerator: “</a:t>
            </a:r>
            <a:r>
              <a:rPr lang="ko-KR" altLang="en-US" dirty="0"/>
              <a:t>오픈소스</a:t>
            </a:r>
            <a:r>
              <a:rPr lang="en-US" altLang="ko-KR" dirty="0"/>
              <a:t>SW </a:t>
            </a:r>
            <a:r>
              <a:rPr lang="ko-KR" altLang="en-US" dirty="0"/>
              <a:t>수업</a:t>
            </a:r>
            <a:r>
              <a:rPr lang="en-US" altLang="ko-KR" dirty="0"/>
              <a:t>”</a:t>
            </a:r>
            <a:r>
              <a:rPr lang="ko-KR" altLang="en-US" dirty="0"/>
              <a:t>을 통한 참여 유도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6E9DF5-FDBA-9FCE-399B-8B6BF1055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JDevOps</a:t>
            </a:r>
            <a:r>
              <a:rPr lang="en-US" altLang="ko-KR" dirty="0"/>
              <a:t> </a:t>
            </a:r>
            <a:r>
              <a:rPr lang="ko-KR" altLang="en-US" dirty="0"/>
              <a:t>팀이 아니더라도</a:t>
            </a:r>
            <a:r>
              <a:rPr lang="en-US" altLang="ko-KR" dirty="0"/>
              <a:t>,</a:t>
            </a:r>
            <a:r>
              <a:rPr lang="ko-KR" altLang="en-US" dirty="0"/>
              <a:t> 누구나 참여 가능</a:t>
            </a:r>
            <a:endParaRPr lang="en-US" altLang="ko-KR" dirty="0"/>
          </a:p>
          <a:p>
            <a:pPr lvl="1"/>
            <a:r>
              <a:rPr lang="en-US" altLang="ko-KR" dirty="0"/>
              <a:t>GitHub </a:t>
            </a:r>
            <a:r>
              <a:rPr lang="ko-KR" altLang="en-US" dirty="0"/>
              <a:t>공개 </a:t>
            </a:r>
            <a:r>
              <a:rPr lang="en-US" altLang="ko-KR" dirty="0"/>
              <a:t>repository </a:t>
            </a:r>
            <a:r>
              <a:rPr lang="ko-KR" altLang="en-US" dirty="0"/>
              <a:t>로 운영</a:t>
            </a:r>
            <a:endParaRPr lang="en-US" altLang="ko-KR" dirty="0"/>
          </a:p>
          <a:p>
            <a:r>
              <a:rPr lang="ko-KR" altLang="en-US" dirty="0"/>
              <a:t>어떻게 하면 학생들이 더 많이 참여할 수 있을까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스스로 관심을 갖고 참여하는 학생</a:t>
            </a:r>
            <a:r>
              <a:rPr lang="en-US" altLang="ko-KR" dirty="0"/>
              <a:t>: 1~2%</a:t>
            </a:r>
          </a:p>
          <a:p>
            <a:pPr lvl="1"/>
            <a:r>
              <a:rPr lang="ko-KR" altLang="en-US" dirty="0"/>
              <a:t>관심을 갖고 의견을 전달하는 학생</a:t>
            </a:r>
            <a:r>
              <a:rPr lang="en-US" altLang="ko-KR" dirty="0"/>
              <a:t>: 10% </a:t>
            </a:r>
            <a:r>
              <a:rPr lang="ko-KR" altLang="en-US" dirty="0"/>
              <a:t>내외</a:t>
            </a:r>
            <a:endParaRPr lang="en-US" altLang="ko-KR" dirty="0"/>
          </a:p>
          <a:p>
            <a:r>
              <a:rPr lang="ko-KR" altLang="en-US" dirty="0"/>
              <a:t>오픈소스</a:t>
            </a:r>
            <a:r>
              <a:rPr lang="en-US" altLang="ko-KR" dirty="0"/>
              <a:t>SW </a:t>
            </a:r>
            <a:r>
              <a:rPr lang="ko-KR" altLang="en-US" dirty="0"/>
              <a:t>수업</a:t>
            </a:r>
            <a:endParaRPr lang="en-US" altLang="ko-KR" dirty="0"/>
          </a:p>
          <a:p>
            <a:pPr lvl="1"/>
            <a:r>
              <a:rPr lang="en-US" altLang="ko-KR" dirty="0"/>
              <a:t>SW</a:t>
            </a:r>
            <a:r>
              <a:rPr lang="ko-KR" altLang="en-US" dirty="0"/>
              <a:t>중심대학 사업의 일환으로 많은 대학에서 운영 중</a:t>
            </a:r>
            <a:endParaRPr lang="en-US" altLang="ko-KR" dirty="0"/>
          </a:p>
          <a:p>
            <a:pPr lvl="1"/>
            <a:r>
              <a:rPr lang="en-US" altLang="ko-KR" dirty="0"/>
              <a:t>GitHub </a:t>
            </a:r>
            <a:r>
              <a:rPr lang="ko-KR" altLang="en-US" dirty="0"/>
              <a:t>등 </a:t>
            </a:r>
            <a:r>
              <a:rPr lang="en-US" altLang="ko-KR" dirty="0"/>
              <a:t>OSS </a:t>
            </a:r>
            <a:r>
              <a:rPr lang="ko-KR" altLang="en-US" dirty="0"/>
              <a:t>프로젝트에 기여하는 방법 소개</a:t>
            </a:r>
            <a:endParaRPr lang="en-US" altLang="ko-KR" dirty="0"/>
          </a:p>
          <a:p>
            <a:pPr lvl="1"/>
            <a:r>
              <a:rPr lang="ko-KR" altLang="en-US" dirty="0"/>
              <a:t>전북대의 경우</a:t>
            </a:r>
            <a:r>
              <a:rPr lang="en-US" altLang="ko-KR" dirty="0"/>
              <a:t>, </a:t>
            </a:r>
            <a:r>
              <a:rPr lang="ko-KR" altLang="en-US" dirty="0"/>
              <a:t>실제 운영 중인 </a:t>
            </a:r>
            <a:r>
              <a:rPr lang="en-US" altLang="ko-KR" dirty="0"/>
              <a:t>OSS </a:t>
            </a:r>
            <a:r>
              <a:rPr lang="ko-KR" altLang="en-US" dirty="0"/>
              <a:t>프로젝트에 기여하는 실습 과제를 수행</a:t>
            </a:r>
            <a:endParaRPr lang="en-US" altLang="ko-KR" dirty="0"/>
          </a:p>
          <a:p>
            <a:pPr lvl="1"/>
            <a:r>
              <a:rPr lang="ko-KR" altLang="en-US" dirty="0"/>
              <a:t>해당 수업에서 </a:t>
            </a:r>
            <a:r>
              <a:rPr lang="en-US" altLang="ko-KR" dirty="0" err="1"/>
              <a:t>JEduTools</a:t>
            </a:r>
            <a:r>
              <a:rPr lang="ko-KR" altLang="en-US" dirty="0"/>
              <a:t> 프로젝트에 참여하도록 유도</a:t>
            </a:r>
          </a:p>
        </p:txBody>
      </p:sp>
    </p:spTree>
    <p:extLst>
      <p:ext uri="{BB962C8B-B14F-4D97-AF65-F5344CB8AC3E}">
        <p14:creationId xmlns:p14="http://schemas.microsoft.com/office/powerpoint/2010/main" val="2067285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808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JEduTools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소개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101012" cy="898041"/>
            <a:chOff x="874588" y="1701800"/>
            <a:chExt cx="7101012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운영 방안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모두가 참여하는 오픈소스 프로젝트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 </a:t>
            </a:r>
            <a:r>
              <a:rPr lang="en-US" altLang="ko-KR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JEduTools</a:t>
            </a:r>
            <a:r>
              <a:rPr lang="ko-KR" altLang="en-US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1835191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B62D7-F347-4354-AD59-369EACD6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JEduTools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A9FB7-E30B-4C32-AD67-618267BDF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</a:rPr>
              <a:t>전북대학교의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SW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교육을 위한 도구 모음</a:t>
            </a:r>
            <a:endParaRPr lang="en-US" altLang="ko-KR" b="0" i="0" dirty="0"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02DAF27-E615-42C8-B46E-EC632B2B1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067137"/>
              </p:ext>
            </p:extLst>
          </p:nvPr>
        </p:nvGraphicFramePr>
        <p:xfrm>
          <a:off x="744539" y="1926532"/>
          <a:ext cx="10262655" cy="346207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44661">
                  <a:extLst>
                    <a:ext uri="{9D8B030D-6E8A-4147-A177-3AD203B41FA5}">
                      <a16:colId xmlns:a16="http://schemas.microsoft.com/office/drawing/2014/main" val="2892701414"/>
                    </a:ext>
                  </a:extLst>
                </a:gridCol>
                <a:gridCol w="5901267">
                  <a:extLst>
                    <a:ext uri="{9D8B030D-6E8A-4147-A177-3AD203B41FA5}">
                      <a16:colId xmlns:a16="http://schemas.microsoft.com/office/drawing/2014/main" val="1364517026"/>
                    </a:ext>
                  </a:extLst>
                </a:gridCol>
                <a:gridCol w="795866">
                  <a:extLst>
                    <a:ext uri="{9D8B030D-6E8A-4147-A177-3AD203B41FA5}">
                      <a16:colId xmlns:a16="http://schemas.microsoft.com/office/drawing/2014/main" val="763716372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3730856737"/>
                    </a:ext>
                  </a:extLst>
                </a:gridCol>
                <a:gridCol w="872594">
                  <a:extLst>
                    <a:ext uri="{9D8B030D-6E8A-4147-A177-3AD203B41FA5}">
                      <a16:colId xmlns:a16="http://schemas.microsoft.com/office/drawing/2014/main" val="2810916385"/>
                    </a:ext>
                  </a:extLst>
                </a:gridCol>
              </a:tblGrid>
              <a:tr h="4347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이름</a:t>
                      </a:r>
                    </a:p>
                  </a:txBody>
                  <a:tcPr marL="88564" marR="88564" marT="44282" marB="4428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소개</a:t>
                      </a:r>
                    </a:p>
                  </a:txBody>
                  <a:tcPr marL="88564" marR="88564" marT="44282" marB="4428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링크</a:t>
                      </a:r>
                    </a:p>
                  </a:txBody>
                  <a:tcPr marL="88564" marR="88564" marT="44282" marB="4428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도움말</a:t>
                      </a:r>
                    </a:p>
                  </a:txBody>
                  <a:tcPr marL="88564" marR="88564" marT="44282" marB="4428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GitHub</a:t>
                      </a:r>
                      <a:endParaRPr lang="ko-KR" altLang="en-US" sz="1700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88564" marR="88564" marT="44282" marB="44282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969411"/>
                  </a:ext>
                </a:extLst>
              </a:tr>
              <a:tr h="481626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JCloud</a:t>
                      </a:r>
                      <a:endParaRPr lang="en-US" sz="1700" b="1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88564" marR="88564" marT="44282" marB="442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b="1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전북대학교 클라우드 시스템</a:t>
                      </a:r>
                    </a:p>
                  </a:txBody>
                  <a:tcPr marL="88564" marR="88564" marT="44282" marB="442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hlinkClick r:id="rId2"/>
                        </a:rPr>
                        <a:t>click</a:t>
                      </a:r>
                      <a:endParaRPr lang="en-US" sz="1700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88564" marR="88564" marT="44282" marB="442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hlinkClick r:id="rId3"/>
                        </a:rPr>
                        <a:t>manual</a:t>
                      </a:r>
                      <a:endParaRPr lang="en-US" sz="1700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88564" marR="88564" marT="44282" marB="442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hlinkClick r:id="rId4"/>
                        </a:rPr>
                        <a:t>repo</a:t>
                      </a:r>
                      <a:endParaRPr lang="en-US" sz="1700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88564" marR="88564" marT="44282" marB="44282" anchor="ctr"/>
                </a:tc>
                <a:extLst>
                  <a:ext uri="{0D108BD9-81ED-4DB2-BD59-A6C34878D82A}">
                    <a16:rowId xmlns:a16="http://schemas.microsoft.com/office/drawing/2014/main" val="1920655395"/>
                  </a:ext>
                </a:extLst>
              </a:tr>
              <a:tr h="481626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JCode</a:t>
                      </a:r>
                    </a:p>
                  </a:txBody>
                  <a:tcPr marL="88564" marR="88564" marT="44282" marB="442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Web </a:t>
                      </a:r>
                      <a:r>
                        <a:rPr lang="ko-KR" altLang="en-US" sz="1700" b="1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기반 </a:t>
                      </a:r>
                      <a:r>
                        <a:rPr lang="en-US" sz="1700" b="1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IDE </a:t>
                      </a:r>
                      <a:r>
                        <a:rPr lang="ko-KR" altLang="en-US" sz="1700" b="1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서비스</a:t>
                      </a:r>
                    </a:p>
                  </a:txBody>
                  <a:tcPr marL="88564" marR="88564" marT="44282" marB="44282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700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88564" marR="88564" marT="44282" marB="442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hlinkClick r:id="rId5"/>
                        </a:rPr>
                        <a:t>manual</a:t>
                      </a:r>
                      <a:endParaRPr lang="en-US" sz="1700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88564" marR="88564" marT="44282" marB="442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hlinkClick r:id="rId6"/>
                        </a:rPr>
                        <a:t>repo</a:t>
                      </a:r>
                      <a:endParaRPr lang="en-US" sz="1700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88564" marR="88564" marT="44282" marB="44282" anchor="ctr"/>
                </a:tc>
                <a:extLst>
                  <a:ext uri="{0D108BD9-81ED-4DB2-BD59-A6C34878D82A}">
                    <a16:rowId xmlns:a16="http://schemas.microsoft.com/office/drawing/2014/main" val="2171907488"/>
                  </a:ext>
                </a:extLst>
              </a:tr>
              <a:tr h="688037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Watcher</a:t>
                      </a:r>
                    </a:p>
                  </a:txBody>
                  <a:tcPr marL="88564" marR="88564" marT="44282" marB="442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JCode </a:t>
                      </a:r>
                      <a:r>
                        <a:rPr lang="ko-KR" altLang="en-US" sz="1700" b="1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기반 코딩 액티비티 수집 및 분석 시스템</a:t>
                      </a:r>
                    </a:p>
                  </a:txBody>
                  <a:tcPr marL="88564" marR="88564" marT="44282" marB="44282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700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88564" marR="88564" marT="44282" marB="44282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700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88564" marR="88564" marT="44282" marB="442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hlinkClick r:id="rId7"/>
                        </a:rPr>
                        <a:t>repo</a:t>
                      </a:r>
                      <a:endParaRPr lang="en-US" sz="1700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88564" marR="88564" marT="44282" marB="44282" anchor="ctr"/>
                </a:tc>
                <a:extLst>
                  <a:ext uri="{0D108BD9-81ED-4DB2-BD59-A6C34878D82A}">
                    <a16:rowId xmlns:a16="http://schemas.microsoft.com/office/drawing/2014/main" val="1648161865"/>
                  </a:ext>
                </a:extLst>
              </a:tr>
              <a:tr h="688037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Litmus</a:t>
                      </a:r>
                    </a:p>
                  </a:txBody>
                  <a:tcPr marL="88564" marR="88564" marT="44282" marB="442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b="1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프로그래밍 과제 자동 채점 시스템</a:t>
                      </a:r>
                    </a:p>
                  </a:txBody>
                  <a:tcPr marL="88564" marR="88564" marT="44282" marB="442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hlinkClick r:id="rId8"/>
                        </a:rPr>
                        <a:t>click</a:t>
                      </a:r>
                      <a:endParaRPr lang="en-US" sz="1700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88564" marR="88564" marT="44282" marB="44282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700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88564" marR="88564" marT="44282" marB="44282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700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88564" marR="88564" marT="44282" marB="44282" anchor="ctr"/>
                </a:tc>
                <a:extLst>
                  <a:ext uri="{0D108BD9-81ED-4DB2-BD59-A6C34878D82A}">
                    <a16:rowId xmlns:a16="http://schemas.microsoft.com/office/drawing/2014/main" val="2486511663"/>
                  </a:ext>
                </a:extLst>
              </a:tr>
              <a:tr h="688037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JHelper</a:t>
                      </a:r>
                      <a:endParaRPr lang="en-US" sz="1700" b="1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88564" marR="88564" marT="44282" marB="442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b="1" dirty="0" err="1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JEduTools</a:t>
                      </a:r>
                      <a:r>
                        <a:rPr lang="en-US" altLang="ko-KR" sz="1700" b="1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</a:t>
                      </a:r>
                      <a:r>
                        <a:rPr lang="ko-KR" altLang="en-US" sz="1700" b="1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도움말 작성 및 배포 시스템</a:t>
                      </a:r>
                    </a:p>
                  </a:txBody>
                  <a:tcPr marL="88564" marR="88564" marT="44282" marB="442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hlinkClick r:id="rId9"/>
                        </a:rPr>
                        <a:t>click</a:t>
                      </a:r>
                      <a:endParaRPr lang="en-US" sz="1700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88564" marR="88564" marT="44282" marB="442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hlinkClick r:id="rId9"/>
                        </a:rPr>
                        <a:t>manual</a:t>
                      </a:r>
                      <a:endParaRPr lang="en-US" sz="1700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88564" marR="88564" marT="44282" marB="442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hlinkClick r:id="rId10"/>
                        </a:rPr>
                        <a:t>repo</a:t>
                      </a:r>
                      <a:endParaRPr lang="en-US" sz="1700" dirty="0"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88564" marR="88564" marT="44282" marB="44282" anchor="ctr"/>
                </a:tc>
                <a:extLst>
                  <a:ext uri="{0D108BD9-81ED-4DB2-BD59-A6C34878D82A}">
                    <a16:rowId xmlns:a16="http://schemas.microsoft.com/office/drawing/2014/main" val="4431003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5D60FC1-0238-49F5-BC9F-9D9819CD92BC}"/>
              </a:ext>
            </a:extLst>
          </p:cNvPr>
          <p:cNvSpPr txBox="1"/>
          <p:nvPr/>
        </p:nvSpPr>
        <p:spPr>
          <a:xfrm>
            <a:off x="8619460" y="5412232"/>
            <a:ext cx="2387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https://jedutools.jbnu.ac.kr</a:t>
            </a:r>
          </a:p>
        </p:txBody>
      </p:sp>
    </p:spTree>
    <p:extLst>
      <p:ext uri="{BB962C8B-B14F-4D97-AF65-F5344CB8AC3E}">
        <p14:creationId xmlns:p14="http://schemas.microsoft.com/office/powerpoint/2010/main" val="3498464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F8168-930F-47AC-B2F9-F21EE7B9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en-US" altLang="ko-KR" dirty="0"/>
              <a:t>JCloud: </a:t>
            </a:r>
            <a:r>
              <a:rPr lang="ko-KR" altLang="en-US" dirty="0"/>
              <a:t>사설 클라우드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1A52C-F94C-4CEC-BEB2-386FBF160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49" y="965200"/>
            <a:ext cx="8505309" cy="5240338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JEduTools</a:t>
            </a:r>
            <a:r>
              <a:rPr lang="en-US" altLang="ko-KR" dirty="0"/>
              <a:t> </a:t>
            </a:r>
            <a:r>
              <a:rPr lang="ko-KR" altLang="en-US" dirty="0"/>
              <a:t>의 교육 서비스들을 위한 인프라</a:t>
            </a:r>
            <a:endParaRPr lang="en-US" altLang="ko-KR" dirty="0"/>
          </a:p>
          <a:p>
            <a:pPr lvl="1"/>
            <a:r>
              <a:rPr lang="en-US" altLang="ko-KR" dirty="0"/>
              <a:t>2017</a:t>
            </a:r>
            <a:r>
              <a:rPr lang="ko-KR" altLang="en-US" dirty="0"/>
              <a:t>년부터 컴퓨터공학부에서 구축</a:t>
            </a:r>
            <a:r>
              <a:rPr lang="en-US" altLang="ko-KR" dirty="0"/>
              <a:t>, </a:t>
            </a:r>
            <a:r>
              <a:rPr lang="ko-KR" altLang="en-US" dirty="0"/>
              <a:t>운영 중</a:t>
            </a:r>
            <a:endParaRPr lang="en-US" altLang="ko-KR" dirty="0"/>
          </a:p>
          <a:p>
            <a:pPr lvl="1"/>
            <a:r>
              <a:rPr lang="en-US" altLang="ko-KR" dirty="0"/>
              <a:t>9</a:t>
            </a:r>
            <a:r>
              <a:rPr lang="ko-KR" altLang="en-US" dirty="0"/>
              <a:t>대 서버</a:t>
            </a:r>
            <a:r>
              <a:rPr lang="en-US" altLang="ko-KR" dirty="0"/>
              <a:t>, 250+</a:t>
            </a:r>
            <a:r>
              <a:rPr lang="ko-KR" altLang="en-US" dirty="0"/>
              <a:t> </a:t>
            </a:r>
            <a:r>
              <a:rPr lang="en-US" altLang="ko-KR" dirty="0"/>
              <a:t>CPU,</a:t>
            </a:r>
            <a:r>
              <a:rPr lang="ko-KR" altLang="en-US" dirty="0"/>
              <a:t> </a:t>
            </a:r>
            <a:r>
              <a:rPr lang="en-US" altLang="ko-KR" dirty="0"/>
              <a:t>2 TB+ </a:t>
            </a:r>
            <a:r>
              <a:rPr lang="ko-KR" altLang="en-US" dirty="0"/>
              <a:t>메모리</a:t>
            </a:r>
            <a:r>
              <a:rPr lang="en-US" altLang="ko-KR" dirty="0"/>
              <a:t>, 30 TB+ SSD</a:t>
            </a:r>
          </a:p>
          <a:p>
            <a:pPr lvl="1"/>
            <a:r>
              <a:rPr lang="ko-KR" altLang="en-US" dirty="0"/>
              <a:t>고성능 </a:t>
            </a:r>
            <a:r>
              <a:rPr lang="en-US" altLang="ko-KR" dirty="0"/>
              <a:t>GPU: </a:t>
            </a:r>
            <a:r>
              <a:rPr lang="ko-KR" altLang="en-US" dirty="0"/>
              <a:t>가상화를 통해 여러 프로젝트에 신속 활용</a:t>
            </a:r>
            <a:endParaRPr lang="en-US" altLang="ko-KR" dirty="0"/>
          </a:p>
          <a:p>
            <a:r>
              <a:rPr lang="ko-KR" altLang="en-US" dirty="0"/>
              <a:t>교육 활용</a:t>
            </a:r>
            <a:endParaRPr lang="en-US" altLang="ko-KR" dirty="0"/>
          </a:p>
          <a:p>
            <a:pPr lvl="1"/>
            <a:r>
              <a:rPr lang="en-US" altLang="ko-KR" dirty="0"/>
              <a:t>~2024</a:t>
            </a:r>
            <a:r>
              <a:rPr lang="ko-KR" altLang="en-US" dirty="0"/>
              <a:t>년</a:t>
            </a:r>
            <a:r>
              <a:rPr lang="en-US" altLang="ko-KR" dirty="0"/>
              <a:t>: </a:t>
            </a:r>
            <a:r>
              <a:rPr lang="ko-KR" altLang="en-US" dirty="0" err="1"/>
              <a:t>매학기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개 이상의 가상머신 학생들 개별 제공</a:t>
            </a:r>
            <a:endParaRPr lang="en-US" altLang="ko-KR" dirty="0"/>
          </a:p>
          <a:p>
            <a:pPr lvl="1"/>
            <a:r>
              <a:rPr lang="en-US" altLang="ko-KR" dirty="0"/>
              <a:t>2024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 </a:t>
            </a:r>
            <a:r>
              <a:rPr lang="en-US" altLang="ko-KR" dirty="0"/>
              <a:t>400</a:t>
            </a:r>
            <a:r>
              <a:rPr lang="ko-KR" altLang="en-US" dirty="0"/>
              <a:t>대</a:t>
            </a:r>
            <a:r>
              <a:rPr lang="en-US" altLang="ko-KR" dirty="0"/>
              <a:t>+ </a:t>
            </a:r>
            <a:r>
              <a:rPr lang="ko-KR" altLang="en-US" dirty="0"/>
              <a:t>가상머신을 통해 </a:t>
            </a:r>
            <a:r>
              <a:rPr lang="en-US" altLang="ko-KR" dirty="0"/>
              <a:t>JCode </a:t>
            </a:r>
            <a:r>
              <a:rPr lang="ko-KR" altLang="en-US" dirty="0"/>
              <a:t>서비스 제공</a:t>
            </a:r>
            <a:endParaRPr lang="en-US" altLang="ko-KR" dirty="0"/>
          </a:p>
          <a:p>
            <a:r>
              <a:rPr lang="ko-KR" altLang="en-US" dirty="0"/>
              <a:t>연구 활용</a:t>
            </a:r>
            <a:endParaRPr lang="en-US" altLang="ko-KR" dirty="0"/>
          </a:p>
          <a:p>
            <a:pPr lvl="1"/>
            <a:r>
              <a:rPr lang="ko-KR" altLang="en-US" dirty="0"/>
              <a:t>의과대 블록체인 관련 연구 프로젝트</a:t>
            </a:r>
            <a:endParaRPr lang="en-US" altLang="ko-KR" dirty="0"/>
          </a:p>
          <a:p>
            <a:pPr lvl="1"/>
            <a:r>
              <a:rPr lang="en-US" altLang="ko-KR" dirty="0"/>
              <a:t>GPU</a:t>
            </a:r>
            <a:r>
              <a:rPr lang="ko-KR" altLang="en-US" dirty="0"/>
              <a:t>를 활용한 인공지능 연구 프로젝트 등</a:t>
            </a:r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20D17E8-8C8A-3BBA-11AA-29F8DD231A1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886942" y="3478730"/>
            <a:ext cx="4136317" cy="2961758"/>
          </a:xfr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05D89F-CDCD-56B0-A506-FFBBC0AC5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7" b="29585"/>
          <a:stretch/>
        </p:blipFill>
        <p:spPr>
          <a:xfrm>
            <a:off x="7886942" y="1114167"/>
            <a:ext cx="4142316" cy="22450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22364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D7578-10BF-4214-B4D6-A384ECDF7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JCode: </a:t>
            </a:r>
            <a:r>
              <a:rPr lang="ko-KR" altLang="en-US" dirty="0"/>
              <a:t>웹 기반 프로그래밍 개발 환경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56BB4C-9ECB-16D6-4D07-CC9ACBA52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언제 어디서나 접근해서 쓸 수 있는 </a:t>
            </a:r>
            <a:r>
              <a:rPr lang="en-US" altLang="ko-KR" dirty="0"/>
              <a:t>Web-IDE</a:t>
            </a:r>
          </a:p>
          <a:p>
            <a:pPr lvl="1"/>
            <a:r>
              <a:rPr lang="ko-KR" altLang="en-US" dirty="0"/>
              <a:t>집</a:t>
            </a:r>
            <a:r>
              <a:rPr lang="en-US" altLang="ko-KR" dirty="0"/>
              <a:t>, </a:t>
            </a:r>
            <a:r>
              <a:rPr lang="ko-KR" altLang="en-US" dirty="0"/>
              <a:t>도서관</a:t>
            </a:r>
            <a:r>
              <a:rPr lang="en-US" altLang="ko-KR" dirty="0"/>
              <a:t>, </a:t>
            </a:r>
            <a:r>
              <a:rPr lang="ko-KR" altLang="en-US" dirty="0"/>
              <a:t>카페</a:t>
            </a:r>
            <a:r>
              <a:rPr lang="en-US" altLang="ko-KR" dirty="0"/>
              <a:t>, </a:t>
            </a:r>
            <a:r>
              <a:rPr lang="ko-KR" altLang="en-US" dirty="0"/>
              <a:t>강의실 등에서 동일한 개발 환경 사용</a:t>
            </a:r>
            <a:endParaRPr lang="en-US" altLang="ko-KR" dirty="0"/>
          </a:p>
          <a:p>
            <a:pPr lvl="1"/>
            <a:r>
              <a:rPr lang="ko-KR" altLang="en-US" dirty="0"/>
              <a:t>원격 교육 지원</a:t>
            </a:r>
            <a:r>
              <a:rPr lang="en-US" altLang="ko-KR" dirty="0"/>
              <a:t>: </a:t>
            </a:r>
            <a:r>
              <a:rPr lang="ko-KR" altLang="en-US" dirty="0"/>
              <a:t>웹 기반으로 교수</a:t>
            </a:r>
            <a:r>
              <a:rPr lang="en-US" altLang="ko-KR" dirty="0"/>
              <a:t>, </a:t>
            </a:r>
            <a:r>
              <a:rPr lang="ko-KR" altLang="en-US" dirty="0"/>
              <a:t>조교 모두 쉽게 접근 </a:t>
            </a:r>
            <a:endParaRPr lang="en-US" altLang="ko-KR" dirty="0"/>
          </a:p>
          <a:p>
            <a:r>
              <a:rPr lang="ko-KR" altLang="en-US" dirty="0"/>
              <a:t>실습</a:t>
            </a:r>
            <a:r>
              <a:rPr lang="en-US" altLang="ko-KR" dirty="0"/>
              <a:t>, </a:t>
            </a:r>
            <a:r>
              <a:rPr lang="ko-KR" altLang="en-US" dirty="0"/>
              <a:t>과제 수행을 위한 공통된 개발 환경 제공</a:t>
            </a:r>
            <a:endParaRPr lang="en-US" altLang="ko-KR" dirty="0"/>
          </a:p>
          <a:p>
            <a:pPr lvl="1"/>
            <a:r>
              <a:rPr lang="ko-KR" altLang="en-US" dirty="0"/>
              <a:t>수업 별로 서로 다른 개발 환경을 손쉽게 구축</a:t>
            </a:r>
            <a:r>
              <a:rPr lang="en-US" altLang="ko-KR" dirty="0"/>
              <a:t>, </a:t>
            </a:r>
            <a:r>
              <a:rPr lang="ko-KR" altLang="en-US" dirty="0"/>
              <a:t>배포</a:t>
            </a:r>
            <a:endParaRPr lang="en-US" altLang="ko-KR" dirty="0"/>
          </a:p>
          <a:p>
            <a:pPr lvl="1"/>
            <a:r>
              <a:rPr lang="ko-KR" altLang="en-US" dirty="0" err="1"/>
              <a:t>교수자</a:t>
            </a:r>
            <a:r>
              <a:rPr lang="ko-KR" altLang="en-US" dirty="0"/>
              <a:t> 교육 지원 부담 최소화</a:t>
            </a:r>
            <a:endParaRPr lang="en-US" altLang="ko-KR" dirty="0"/>
          </a:p>
          <a:p>
            <a:pPr lvl="2"/>
            <a:r>
              <a:rPr lang="ko-KR" altLang="en-US" dirty="0"/>
              <a:t>환경 구축에 대한 학생들의 문의 </a:t>
            </a:r>
            <a:endParaRPr lang="en-US" altLang="ko-KR" dirty="0"/>
          </a:p>
          <a:p>
            <a:pPr lvl="2"/>
            <a:r>
              <a:rPr lang="ko-KR" altLang="en-US" dirty="0"/>
              <a:t>서로 다른 환경으로 인한 교육 진행 차질</a:t>
            </a:r>
            <a:endParaRPr lang="en-US" altLang="ko-KR" dirty="0"/>
          </a:p>
          <a:p>
            <a:r>
              <a:rPr lang="ko-KR" altLang="en-US" dirty="0"/>
              <a:t>현재 두 종류의 </a:t>
            </a:r>
            <a:r>
              <a:rPr lang="en-US" altLang="ko-KR" dirty="0"/>
              <a:t>IDE </a:t>
            </a:r>
            <a:r>
              <a:rPr lang="ko-KR" altLang="en-US" dirty="0"/>
              <a:t>제공</a:t>
            </a:r>
            <a:r>
              <a:rPr lang="en-US" altLang="ko-KR" dirty="0"/>
              <a:t>: </a:t>
            </a:r>
            <a:r>
              <a:rPr lang="ko-KR" altLang="en-US" dirty="0"/>
              <a:t>다양한 요구 사항 반영</a:t>
            </a:r>
            <a:endParaRPr lang="en-US" altLang="ko-KR" dirty="0"/>
          </a:p>
          <a:p>
            <a:pPr lvl="1"/>
            <a:r>
              <a:rPr lang="en-US" altLang="ko-KR" dirty="0"/>
              <a:t>Visual Studio Code</a:t>
            </a:r>
          </a:p>
          <a:p>
            <a:pPr lvl="1"/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828AA9B-17DC-EE7C-9B84-70F8387162F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375087" y="1227472"/>
            <a:ext cx="4575175" cy="2291006"/>
          </a:xfr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CB27EA-8E83-998E-E8E7-E1CF3C578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087" y="3753754"/>
            <a:ext cx="4574737" cy="19708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86037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C181A-D21A-4558-A447-1246825B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Watcher: </a:t>
            </a:r>
            <a:r>
              <a:rPr lang="ko-KR" altLang="en-US" dirty="0"/>
              <a:t>코딩 활동 수집 시스템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25B2ED-444A-D56B-10EB-8F55B3BB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/>
              <a:t>공정한 프로그래밍 과제 진행을 위한 대책 필요</a:t>
            </a:r>
            <a:endParaRPr lang="en-US" altLang="ko-KR" sz="2400" dirty="0"/>
          </a:p>
          <a:p>
            <a:pPr lvl="1"/>
            <a:r>
              <a:rPr lang="ko-KR" altLang="en-US" dirty="0"/>
              <a:t>대학 전체 </a:t>
            </a:r>
            <a:r>
              <a:rPr lang="en-US" altLang="ko-KR" dirty="0"/>
              <a:t>SW </a:t>
            </a:r>
            <a:r>
              <a:rPr lang="ko-KR" altLang="en-US" dirty="0"/>
              <a:t>교육으로 인한 수강생 대폭 증대</a:t>
            </a:r>
            <a:endParaRPr lang="en-US" altLang="ko-KR" dirty="0"/>
          </a:p>
          <a:p>
            <a:pPr lvl="1"/>
            <a:r>
              <a:rPr lang="ko-KR" altLang="en-US" dirty="0"/>
              <a:t>짧은 결과물</a:t>
            </a:r>
            <a:r>
              <a:rPr lang="en-US" altLang="ko-KR" dirty="0"/>
              <a:t>, </a:t>
            </a:r>
            <a:r>
              <a:rPr lang="ko-KR" altLang="en-US" dirty="0"/>
              <a:t>쉬운 공유</a:t>
            </a:r>
            <a:endParaRPr lang="en-US" altLang="ko-KR" dirty="0"/>
          </a:p>
          <a:p>
            <a:pPr lvl="1"/>
            <a:r>
              <a:rPr lang="en-US" altLang="ko-KR" dirty="0"/>
              <a:t>ChatGPT</a:t>
            </a:r>
            <a:r>
              <a:rPr lang="ko-KR" altLang="en-US" dirty="0"/>
              <a:t>와 같은 </a:t>
            </a:r>
            <a:r>
              <a:rPr lang="en-US" altLang="ko-KR" dirty="0"/>
              <a:t>AI </a:t>
            </a:r>
            <a:r>
              <a:rPr lang="ko-KR" altLang="en-US" dirty="0"/>
              <a:t>도구의 발전</a:t>
            </a:r>
            <a:endParaRPr lang="en-US" altLang="ko-KR" dirty="0"/>
          </a:p>
          <a:p>
            <a:pPr lvl="1"/>
            <a:r>
              <a:rPr lang="ko-KR" altLang="en-US" dirty="0"/>
              <a:t>유사도 검증 도구만으로는 판별하기 어려움</a:t>
            </a:r>
            <a:endParaRPr lang="en-US" altLang="ko-KR" dirty="0"/>
          </a:p>
          <a:p>
            <a:r>
              <a:rPr lang="en-US" altLang="ko-KR" dirty="0"/>
              <a:t>JCode </a:t>
            </a:r>
            <a:r>
              <a:rPr lang="ko-KR" altLang="en-US" dirty="0"/>
              <a:t>와 연결된 코드 액티비티 수집 시스템</a:t>
            </a:r>
            <a:endParaRPr lang="en-US" altLang="ko-KR" dirty="0"/>
          </a:p>
          <a:p>
            <a:pPr lvl="1"/>
            <a:r>
              <a:rPr lang="ko-KR" altLang="en-US" dirty="0"/>
              <a:t>결과물만이 아니라</a:t>
            </a:r>
            <a:r>
              <a:rPr lang="en-US" altLang="ko-KR" dirty="0"/>
              <a:t>, </a:t>
            </a:r>
            <a:r>
              <a:rPr lang="ko-KR" altLang="en-US" dirty="0"/>
              <a:t>코딩 과정을 보자</a:t>
            </a:r>
            <a:endParaRPr lang="en-US" altLang="ko-KR" dirty="0"/>
          </a:p>
          <a:p>
            <a:pPr lvl="2"/>
            <a:r>
              <a:rPr lang="ko-KR" altLang="en-US" dirty="0"/>
              <a:t>코드 변경 내역을 </a:t>
            </a:r>
            <a:r>
              <a:rPr lang="en-US" altLang="ko-KR" dirty="0"/>
              <a:t>1</a:t>
            </a:r>
            <a:r>
              <a:rPr lang="ko-KR" altLang="en-US" dirty="0"/>
              <a:t>초 간격으로 모두 기록</a:t>
            </a:r>
            <a:endParaRPr lang="en-US" altLang="ko-KR" dirty="0"/>
          </a:p>
          <a:p>
            <a:pPr lvl="2"/>
            <a:r>
              <a:rPr lang="ko-KR" altLang="en-US" sz="1800" dirty="0"/>
              <a:t>어디를</a:t>
            </a:r>
            <a:r>
              <a:rPr lang="en-US" altLang="ko-KR" sz="1800" dirty="0"/>
              <a:t>, </a:t>
            </a:r>
            <a:r>
              <a:rPr lang="ko-KR" altLang="en-US" sz="1800" dirty="0"/>
              <a:t>언제</a:t>
            </a:r>
            <a:r>
              <a:rPr lang="en-US" altLang="ko-KR" sz="1800" dirty="0"/>
              <a:t>, </a:t>
            </a:r>
            <a:r>
              <a:rPr lang="ko-KR" altLang="en-US" sz="1800" dirty="0"/>
              <a:t>얼마나 고쳤는지 추적</a:t>
            </a:r>
            <a:r>
              <a:rPr lang="en-US" altLang="ko-KR" sz="1800" dirty="0"/>
              <a:t>, </a:t>
            </a:r>
            <a:r>
              <a:rPr lang="ko-KR" altLang="en-US" dirty="0"/>
              <a:t>수집</a:t>
            </a:r>
            <a:endParaRPr lang="en-US" altLang="ko-KR" dirty="0"/>
          </a:p>
          <a:p>
            <a:pPr lvl="1"/>
            <a:r>
              <a:rPr lang="ko-KR" altLang="en-US" dirty="0"/>
              <a:t>이상 데이터를 통해 부정 행위를 </a:t>
            </a:r>
            <a:r>
              <a:rPr lang="en-US" altLang="ko-KR" dirty="0"/>
              <a:t>1</a:t>
            </a:r>
            <a:r>
              <a:rPr lang="ko-KR" altLang="en-US" dirty="0"/>
              <a:t>차적으로 검출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다른 학생들은 </a:t>
            </a:r>
            <a:r>
              <a:rPr lang="en-US" altLang="ko-KR" dirty="0"/>
              <a:t>100-200</a:t>
            </a:r>
            <a:r>
              <a:rPr lang="ko-KR" altLang="en-US" dirty="0"/>
              <a:t>번 고쳐가며 코딩한 과제를</a:t>
            </a:r>
            <a:br>
              <a:rPr lang="en-US" altLang="ko-KR" dirty="0"/>
            </a:br>
            <a:r>
              <a:rPr lang="ko-KR" altLang="en-US" dirty="0"/>
              <a:t>어떤 학생은 </a:t>
            </a:r>
            <a:r>
              <a:rPr lang="en-US" altLang="ko-KR" dirty="0"/>
              <a:t>10-20</a:t>
            </a:r>
            <a:r>
              <a:rPr lang="ko-KR" altLang="en-US" dirty="0"/>
              <a:t>번 만에 완료했다면</a:t>
            </a:r>
            <a:r>
              <a:rPr lang="en-US" altLang="ko-KR" dirty="0"/>
              <a:t>?</a:t>
            </a: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" name="사진 2020-11-06 16-04-48">
            <a:hlinkClick r:id="" action="ppaction://media"/>
            <a:extLst>
              <a:ext uri="{FF2B5EF4-FFF2-40B4-BE49-F238E27FC236}">
                <a16:creationId xmlns:a16="http://schemas.microsoft.com/office/drawing/2014/main" id="{4BD037A3-884C-5C38-D727-F849A5440984}"/>
              </a:ext>
            </a:extLst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7146" t="27963" r="37381" b="22073"/>
          <a:stretch/>
        </p:blipFill>
        <p:spPr>
          <a:xfrm>
            <a:off x="7375525" y="1229701"/>
            <a:ext cx="4575175" cy="471133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5261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FC692-1207-89BC-8988-12BEE7A3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Litmus: </a:t>
            </a:r>
            <a:r>
              <a:rPr lang="ko-KR" altLang="en-US" dirty="0"/>
              <a:t>프로그래밍 과제 자동 채점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CD799-E003-93A3-1219-73C7C0F20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프로그래밍 교과 운영의 필수 요소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학생</a:t>
            </a:r>
            <a:r>
              <a:rPr lang="en-US" altLang="ko-KR" dirty="0"/>
              <a:t>) </a:t>
            </a:r>
            <a:r>
              <a:rPr lang="ko-KR" altLang="en-US" dirty="0"/>
              <a:t>과제 수행 및 채점 결과를 즉시 확인할 수 있음</a:t>
            </a:r>
            <a:endParaRPr lang="en-US" altLang="ko-KR" dirty="0"/>
          </a:p>
          <a:p>
            <a:pPr lvl="2"/>
            <a:r>
              <a:rPr lang="ko-KR" altLang="en-US" dirty="0"/>
              <a:t> 자기주도 학습이 자연스럽게 이루어짐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교수</a:t>
            </a:r>
            <a:r>
              <a:rPr lang="en-US" altLang="ko-KR" dirty="0"/>
              <a:t>) </a:t>
            </a:r>
            <a:r>
              <a:rPr lang="ko-KR" altLang="en-US" dirty="0"/>
              <a:t>과제 평가 편의성 증대</a:t>
            </a:r>
            <a:endParaRPr lang="en-US" altLang="ko-KR" dirty="0"/>
          </a:p>
          <a:p>
            <a:pPr lvl="2"/>
            <a:r>
              <a:rPr lang="ko-KR" altLang="en-US" dirty="0"/>
              <a:t>다수의 과제를 제출하고 관리할 수 있는 실질적 기반</a:t>
            </a:r>
            <a:endParaRPr lang="en-US" altLang="ko-KR" dirty="0"/>
          </a:p>
          <a:p>
            <a:r>
              <a:rPr lang="ko-KR" altLang="en-US" dirty="0"/>
              <a:t>현황</a:t>
            </a:r>
            <a:endParaRPr lang="en-US" altLang="ko-KR" dirty="0"/>
          </a:p>
          <a:p>
            <a:pPr lvl="1"/>
            <a:r>
              <a:rPr lang="en-US" altLang="ko-KR" dirty="0"/>
              <a:t>2008</a:t>
            </a:r>
            <a:r>
              <a:rPr lang="ko-KR" altLang="en-US" dirty="0"/>
              <a:t>년부터 운영 중</a:t>
            </a:r>
            <a:endParaRPr lang="en-US" altLang="ko-KR" dirty="0"/>
          </a:p>
          <a:p>
            <a:pPr lvl="1"/>
            <a:r>
              <a:rPr lang="ko-KR" altLang="en-US" dirty="0"/>
              <a:t>교수 </a:t>
            </a:r>
            <a:r>
              <a:rPr lang="en-US" altLang="ko-KR" dirty="0"/>
              <a:t>80</a:t>
            </a:r>
            <a:r>
              <a:rPr lang="ko-KR" altLang="en-US" dirty="0"/>
              <a:t>명 </a:t>
            </a:r>
            <a:r>
              <a:rPr lang="en-US" altLang="ko-KR" dirty="0"/>
              <a:t>, </a:t>
            </a:r>
            <a:r>
              <a:rPr lang="ko-KR" altLang="en-US" dirty="0"/>
              <a:t>학생 </a:t>
            </a:r>
            <a:r>
              <a:rPr lang="en-US" altLang="ko-KR" dirty="0"/>
              <a:t>5000</a:t>
            </a:r>
            <a:r>
              <a:rPr lang="ko-KR" altLang="en-US" dirty="0"/>
              <a:t>명 이용 중</a:t>
            </a:r>
            <a:endParaRPr lang="en-US" altLang="ko-KR" dirty="0"/>
          </a:p>
          <a:p>
            <a:pPr lvl="1"/>
            <a:r>
              <a:rPr lang="en-US" altLang="ko-KR" dirty="0"/>
              <a:t>C, C++, Java, Python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1"/>
            <a:r>
              <a:rPr lang="en-US" altLang="ko-KR" dirty="0"/>
              <a:t>1500</a:t>
            </a:r>
            <a:r>
              <a:rPr lang="ko-KR" altLang="en-US" dirty="0"/>
              <a:t>개 이상의 문제 은행</a:t>
            </a:r>
            <a:endParaRPr lang="en-US" altLang="ko-KR" dirty="0"/>
          </a:p>
          <a:p>
            <a:pPr lvl="1"/>
            <a:r>
              <a:rPr lang="ko-KR" altLang="en-US" dirty="0"/>
              <a:t>차세대 시스템 개발 중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AC610B6-14A3-166F-A24B-8CD702823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0BC6DB2-9FA1-6A96-E3C3-6A09B562C68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375525" y="1444916"/>
            <a:ext cx="4575175" cy="42809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9979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53F14-244A-5BFC-6A7E-B492034F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JHelper: JEduTools </a:t>
            </a:r>
            <a:r>
              <a:rPr lang="ko-KR" altLang="en-US" dirty="0"/>
              <a:t>도움말 페이지 제작 및 배포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342AF-0555-93F1-C405-A4916BA19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누구나 참여할 수 있는 도움말 페이지 시스템</a:t>
            </a:r>
            <a:endParaRPr lang="en-US" altLang="ko-KR" dirty="0"/>
          </a:p>
          <a:p>
            <a:pPr lvl="1"/>
            <a:r>
              <a:rPr lang="en-US" altLang="ko-KR" dirty="0"/>
              <a:t>JEduTools </a:t>
            </a:r>
            <a:r>
              <a:rPr lang="ko-KR" altLang="en-US" dirty="0"/>
              <a:t>도움말 페이지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https://jhelper.jbnu.ac.kr/</a:t>
            </a:r>
            <a:endParaRPr lang="en-US" altLang="ko-KR" dirty="0"/>
          </a:p>
          <a:p>
            <a:pPr lvl="1"/>
            <a:r>
              <a:rPr lang="en-US" altLang="ko-KR" dirty="0"/>
              <a:t>GitHub </a:t>
            </a:r>
            <a:r>
              <a:rPr lang="ko-KR" altLang="en-US" dirty="0"/>
              <a:t>기반으로 제작</a:t>
            </a:r>
            <a:r>
              <a:rPr lang="en-US" altLang="ko-KR" dirty="0"/>
              <a:t>, </a:t>
            </a:r>
            <a:r>
              <a:rPr lang="ko-KR" altLang="en-US" dirty="0"/>
              <a:t>배포하도록 설계</a:t>
            </a:r>
            <a:endParaRPr lang="en-US" altLang="ko-KR" dirty="0"/>
          </a:p>
          <a:p>
            <a:pPr lvl="2"/>
            <a:r>
              <a:rPr lang="ko-KR" altLang="en-US" dirty="0"/>
              <a:t>누구나 도움말 페이지 제작에 쉽게 참여 가능</a:t>
            </a:r>
            <a:endParaRPr lang="en-US" altLang="ko-KR" dirty="0"/>
          </a:p>
          <a:p>
            <a:pPr lvl="2"/>
            <a:r>
              <a:rPr lang="ko-KR" altLang="en-US" dirty="0"/>
              <a:t>제작 참여 방법 페이지 제공 </a:t>
            </a:r>
            <a:r>
              <a:rPr lang="en-US" altLang="ko-KR" dirty="0"/>
              <a:t>(</a:t>
            </a:r>
            <a:r>
              <a:rPr lang="ko-KR" altLang="en-US" dirty="0">
                <a:hlinkClick r:id="rId3"/>
              </a:rPr>
              <a:t>링크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Markdown </a:t>
            </a:r>
            <a:r>
              <a:rPr lang="ko-KR" altLang="en-US" dirty="0"/>
              <a:t>언어를 이용한 손쉬운 문서 수정</a:t>
            </a:r>
            <a:endParaRPr lang="en-US" altLang="ko-KR" dirty="0"/>
          </a:p>
          <a:p>
            <a:pPr lvl="2"/>
            <a:r>
              <a:rPr lang="en-US" altLang="ko-KR" dirty="0">
                <a:hlinkClick r:id="rId4"/>
              </a:rPr>
              <a:t>https://github.com/JBNU-JEduTools/JHelper</a:t>
            </a:r>
            <a:endParaRPr lang="en-US" altLang="ko-KR" dirty="0"/>
          </a:p>
          <a:p>
            <a:pPr lvl="1"/>
            <a:r>
              <a:rPr lang="en-US" altLang="ko-KR" dirty="0"/>
              <a:t>GitHub action </a:t>
            </a:r>
            <a:r>
              <a:rPr lang="ko-KR" altLang="en-US" dirty="0"/>
              <a:t>기반 배포 자동화</a:t>
            </a:r>
            <a:endParaRPr lang="en-US" altLang="ko-KR" dirty="0"/>
          </a:p>
          <a:p>
            <a:pPr lvl="2"/>
            <a:r>
              <a:rPr lang="ko-KR" altLang="en-US" dirty="0"/>
              <a:t>자동 빌드 시스템을 구축하여 수정 내용을 신속하게 배포 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E1C58BB-9E48-6DCC-C5DF-3EFEB87F7B9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5"/>
          <a:stretch>
            <a:fillRect/>
          </a:stretch>
        </p:blipFill>
        <p:spPr>
          <a:xfrm>
            <a:off x="7375087" y="965202"/>
            <a:ext cx="4575175" cy="2018713"/>
          </a:xfr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D2B027-7D31-8891-A0B8-E98155B56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087" y="3112559"/>
            <a:ext cx="4575175" cy="25617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8113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5418</TotalTime>
  <Words>993</Words>
  <Application>Microsoft Office PowerPoint</Application>
  <PresentationFormat>와이드스크린</PresentationFormat>
  <Paragraphs>166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Arial</vt:lpstr>
      <vt:lpstr>KoPubWorld돋움체 Medium</vt:lpstr>
      <vt:lpstr>KoPubWorld돋움체 Light</vt:lpstr>
      <vt:lpstr>(한글 글꼴 사용)</vt:lpstr>
      <vt:lpstr>KoPub돋움체 Bold</vt:lpstr>
      <vt:lpstr>맑은 고딕</vt:lpstr>
      <vt:lpstr>KoPubWorld돋움체 Bold</vt:lpstr>
      <vt:lpstr>KoPub돋움체 Medium</vt:lpstr>
      <vt:lpstr>Wingdings</vt:lpstr>
      <vt:lpstr>Office 테마</vt:lpstr>
      <vt:lpstr>1_Office 테마</vt:lpstr>
      <vt:lpstr>PowerPoint 프레젠테이션</vt:lpstr>
      <vt:lpstr>PowerPoint 프레젠테이션</vt:lpstr>
      <vt:lpstr>1. JEduTools 소개</vt:lpstr>
      <vt:lpstr>JEduTools 소개</vt:lpstr>
      <vt:lpstr>JCloud: 사설 클라우드 시스템</vt:lpstr>
      <vt:lpstr>JCode: 웹 기반 프로그래밍 개발 환경</vt:lpstr>
      <vt:lpstr>Watcher: 코딩 활동 수집 시스템</vt:lpstr>
      <vt:lpstr>Litmus: 프로그래밍 과제 자동 채점 시스템</vt:lpstr>
      <vt:lpstr>JHelper: JEduTools 도움말 페이지 제작 및 배포 시스템</vt:lpstr>
      <vt:lpstr>기타 기획 및 개발 중인 서비스들</vt:lpstr>
      <vt:lpstr>2. 운영 방안   모두가 참여하는 오픈소스 프로젝트 </vt:lpstr>
      <vt:lpstr>구축 및 운영 방법에 대한 고민</vt:lpstr>
      <vt:lpstr>구축 및 운영 방법에 대한 고민</vt:lpstr>
      <vt:lpstr>OSS를 활용한 JEduTools 개발 및 운영</vt:lpstr>
      <vt:lpstr>JDevOps 관리 및 운영 체계</vt:lpstr>
      <vt:lpstr>Accelerator: “오픈소스SW 수업”을 통한 참여 유도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134</cp:revision>
  <cp:lastPrinted>2022-12-21T02:49:19Z</cp:lastPrinted>
  <dcterms:created xsi:type="dcterms:W3CDTF">2022-12-19T00:58:46Z</dcterms:created>
  <dcterms:modified xsi:type="dcterms:W3CDTF">2024-10-16T05:20:45Z</dcterms:modified>
</cp:coreProperties>
</file>